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66"/>
    <a:srgbClr val="FFFF00"/>
    <a:srgbClr val="66FF33"/>
    <a:srgbClr val="00CC00"/>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9FB114-EAED-4CBA-9CDA-3396DA0158D0}" type="datetimeFigureOut">
              <a:rPr lang="en-US" smtClean="0"/>
              <a:pPr/>
              <a:t>8/3/2014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BB3AFB-3FF3-4C9B-9408-B03EB0B93271}" type="slidenum">
              <a:rPr lang="en-US" smtClean="0"/>
              <a:pPr/>
              <a:t>‹#›</a:t>
            </a:fld>
            <a:endParaRPr lang="en-US"/>
          </a:p>
        </p:txBody>
      </p:sp>
    </p:spTree>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9FB114-EAED-4CBA-9CDA-3396DA0158D0}" type="datetimeFigureOut">
              <a:rPr lang="en-US" smtClean="0"/>
              <a:pPr/>
              <a:t>8/3/2014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BB3AFB-3FF3-4C9B-9408-B03EB0B93271}" type="slidenum">
              <a:rPr lang="en-US" smtClean="0"/>
              <a:pPr/>
              <a:t>‹#›</a:t>
            </a:fld>
            <a:endParaRPr lang="en-US"/>
          </a:p>
        </p:txBody>
      </p:sp>
    </p:spTree>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9FB114-EAED-4CBA-9CDA-3396DA0158D0}" type="datetimeFigureOut">
              <a:rPr lang="en-US" smtClean="0"/>
              <a:pPr/>
              <a:t>8/3/2014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BB3AFB-3FF3-4C9B-9408-B03EB0B93271}" type="slidenum">
              <a:rPr lang="en-US" smtClean="0"/>
              <a:pPr/>
              <a:t>‹#›</a:t>
            </a:fld>
            <a:endParaRPr lang="en-US"/>
          </a:p>
        </p:txBody>
      </p:sp>
    </p:spTree>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9FB114-EAED-4CBA-9CDA-3396DA0158D0}" type="datetimeFigureOut">
              <a:rPr lang="en-US" smtClean="0"/>
              <a:pPr/>
              <a:t>8/3/2014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BB3AFB-3FF3-4C9B-9408-B03EB0B93271}" type="slidenum">
              <a:rPr lang="en-US" smtClean="0"/>
              <a:pPr/>
              <a:t>‹#›</a:t>
            </a:fld>
            <a:endParaRPr lang="en-US"/>
          </a:p>
        </p:txBody>
      </p:sp>
    </p:spTree>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9FB114-EAED-4CBA-9CDA-3396DA0158D0}" type="datetimeFigureOut">
              <a:rPr lang="en-US" smtClean="0"/>
              <a:pPr/>
              <a:t>8/3/2014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BB3AFB-3FF3-4C9B-9408-B03EB0B93271}" type="slidenum">
              <a:rPr lang="en-US" smtClean="0"/>
              <a:pPr/>
              <a:t>‹#›</a:t>
            </a:fld>
            <a:endParaRPr lang="en-US"/>
          </a:p>
        </p:txBody>
      </p:sp>
    </p:spTree>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9FB114-EAED-4CBA-9CDA-3396DA0158D0}" type="datetimeFigureOut">
              <a:rPr lang="en-US" smtClean="0"/>
              <a:pPr/>
              <a:t>8/3/2014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BB3AFB-3FF3-4C9B-9408-B03EB0B93271}" type="slidenum">
              <a:rPr lang="en-US" smtClean="0"/>
              <a:pPr/>
              <a:t>‹#›</a:t>
            </a:fld>
            <a:endParaRPr lang="en-US"/>
          </a:p>
        </p:txBody>
      </p:sp>
    </p:spTree>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9FB114-EAED-4CBA-9CDA-3396DA0158D0}" type="datetimeFigureOut">
              <a:rPr lang="en-US" smtClean="0"/>
              <a:pPr/>
              <a:t>8/3/2014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BB3AFB-3FF3-4C9B-9408-B03EB0B93271}" type="slidenum">
              <a:rPr lang="en-US" smtClean="0"/>
              <a:pPr/>
              <a:t>‹#›</a:t>
            </a:fld>
            <a:endParaRPr lang="en-US"/>
          </a:p>
        </p:txBody>
      </p:sp>
    </p:spTree>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9FB114-EAED-4CBA-9CDA-3396DA0158D0}" type="datetimeFigureOut">
              <a:rPr lang="en-US" smtClean="0"/>
              <a:pPr/>
              <a:t>8/3/2014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BB3AFB-3FF3-4C9B-9408-B03EB0B93271}" type="slidenum">
              <a:rPr lang="en-US" smtClean="0"/>
              <a:pPr/>
              <a:t>‹#›</a:t>
            </a:fld>
            <a:endParaRPr lang="en-US"/>
          </a:p>
        </p:txBody>
      </p:sp>
    </p:spTree>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9FB114-EAED-4CBA-9CDA-3396DA0158D0}" type="datetimeFigureOut">
              <a:rPr lang="en-US" smtClean="0"/>
              <a:pPr/>
              <a:t>8/3/2014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BB3AFB-3FF3-4C9B-9408-B03EB0B93271}" type="slidenum">
              <a:rPr lang="en-US" smtClean="0"/>
              <a:pPr/>
              <a:t>‹#›</a:t>
            </a:fld>
            <a:endParaRPr lang="en-US"/>
          </a:p>
        </p:txBody>
      </p:sp>
    </p:spTree>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9FB114-EAED-4CBA-9CDA-3396DA0158D0}" type="datetimeFigureOut">
              <a:rPr lang="en-US" smtClean="0"/>
              <a:pPr/>
              <a:t>8/3/2014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BB3AFB-3FF3-4C9B-9408-B03EB0B93271}" type="slidenum">
              <a:rPr lang="en-US" smtClean="0"/>
              <a:pPr/>
              <a:t>‹#›</a:t>
            </a:fld>
            <a:endParaRPr lang="en-US"/>
          </a:p>
        </p:txBody>
      </p:sp>
    </p:spTree>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9FB114-EAED-4CBA-9CDA-3396DA0158D0}" type="datetimeFigureOut">
              <a:rPr lang="en-US" smtClean="0"/>
              <a:pPr/>
              <a:t>8/3/2014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BB3AFB-3FF3-4C9B-9408-B03EB0B93271}" type="slidenum">
              <a:rPr lang="en-US" smtClean="0"/>
              <a:pPr/>
              <a:t>‹#›</a:t>
            </a:fld>
            <a:endParaRPr lang="en-US"/>
          </a:p>
        </p:txBody>
      </p:sp>
    </p:spTree>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9FB114-EAED-4CBA-9CDA-3396DA0158D0}" type="datetimeFigureOut">
              <a:rPr lang="en-US" smtClean="0"/>
              <a:pPr/>
              <a:t>8/3/2014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BB3AFB-3FF3-4C9B-9408-B03EB0B932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randomBar dir="ver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www.spacearchive.info/hubble-space-telescope.jpg"/>
          <p:cNvPicPr>
            <a:picLocks noChangeAspect="1" noChangeArrowheads="1"/>
          </p:cNvPicPr>
          <p:nvPr/>
        </p:nvPicPr>
        <p:blipFill>
          <a:blip r:embed="rId2" cstate="print">
            <a:lum bright="-10000"/>
          </a:blip>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a:xfrm>
            <a:off x="838200" y="1524000"/>
            <a:ext cx="7772400" cy="1470025"/>
          </a:xfrm>
        </p:spPr>
        <p:txBody>
          <a:bodyPr/>
          <a:lstStyle/>
          <a:p>
            <a:r>
              <a:rPr lang="en-US" b="1" dirty="0" smtClean="0">
                <a:solidFill>
                  <a:srgbClr val="FFFFCC"/>
                </a:solidFill>
                <a:effectLst>
                  <a:outerShdw blurRad="38100" dist="38100" dir="2700000" algn="tl">
                    <a:srgbClr val="000000">
                      <a:alpha val="43137"/>
                    </a:srgbClr>
                  </a:outerShdw>
                </a:effectLst>
              </a:rPr>
              <a:t>History of SETI</a:t>
            </a:r>
            <a:endParaRPr lang="en-US" b="1" dirty="0">
              <a:solidFill>
                <a:srgbClr val="FFFFCC"/>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600200" y="2971800"/>
            <a:ext cx="6400800" cy="1752600"/>
          </a:xfrm>
        </p:spPr>
        <p:txBody>
          <a:bodyPr/>
          <a:lstStyle/>
          <a:p>
            <a:r>
              <a:rPr lang="en-US" b="1" dirty="0" smtClean="0">
                <a:solidFill>
                  <a:srgbClr val="FFFFCC"/>
                </a:solidFill>
                <a:effectLst>
                  <a:outerShdw blurRad="38100" dist="38100" dir="2700000" algn="tl">
                    <a:srgbClr val="000000">
                      <a:alpha val="43137"/>
                    </a:srgbClr>
                  </a:outerShdw>
                </a:effectLst>
              </a:rPr>
              <a:t>Is there intelligent life out there?</a:t>
            </a:r>
            <a:endParaRPr lang="en-US" b="1" dirty="0">
              <a:solidFill>
                <a:srgbClr val="FFFFCC"/>
              </a:solidFill>
              <a:effectLst>
                <a:outerShdw blurRad="38100" dist="38100" dir="2700000" algn="tl">
                  <a:srgbClr val="000000">
                    <a:alpha val="43137"/>
                  </a:srgbClr>
                </a:outerShdw>
              </a:effectLst>
            </a:endParaRPr>
          </a:p>
        </p:txBody>
      </p:sp>
    </p:spTree>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www.spacearchive.info/hubble-space-telescope.jpg"/>
          <p:cNvPicPr>
            <a:picLocks noChangeAspect="1" noChangeArrowheads="1"/>
          </p:cNvPicPr>
          <p:nvPr/>
        </p:nvPicPr>
        <p:blipFill>
          <a:blip r:embed="rId2" cstate="print">
            <a:lum bright="-10000"/>
          </a:blip>
          <a:srcRect/>
          <a:stretch>
            <a:fillRect/>
          </a:stretch>
        </p:blipFill>
        <p:spPr bwMode="auto">
          <a:xfrm>
            <a:off x="-609600" y="-381000"/>
            <a:ext cx="9753600" cy="7315200"/>
          </a:xfrm>
          <a:prstGeom prst="rect">
            <a:avLst/>
          </a:prstGeom>
          <a:noFill/>
        </p:spPr>
      </p:pic>
      <p:sp>
        <p:nvSpPr>
          <p:cNvPr id="2" name="Title 1"/>
          <p:cNvSpPr>
            <a:spLocks noGrp="1"/>
          </p:cNvSpPr>
          <p:nvPr>
            <p:ph type="title"/>
          </p:nvPr>
        </p:nvSpPr>
        <p:spPr/>
        <p:txBody>
          <a:bodyPr/>
          <a:lstStyle/>
          <a:p>
            <a:r>
              <a:rPr lang="en-US" b="1" dirty="0" smtClean="0">
                <a:solidFill>
                  <a:srgbClr val="FFFFCC"/>
                </a:solidFill>
              </a:rPr>
              <a:t>What Are We Listening For?</a:t>
            </a:r>
            <a:endParaRPr lang="en-US" b="1" dirty="0">
              <a:solidFill>
                <a:srgbClr val="FFFFCC"/>
              </a:solidFill>
            </a:endParaRPr>
          </a:p>
        </p:txBody>
      </p:sp>
      <p:sp>
        <p:nvSpPr>
          <p:cNvPr id="3" name="Content Placeholder 2"/>
          <p:cNvSpPr>
            <a:spLocks noGrp="1"/>
          </p:cNvSpPr>
          <p:nvPr>
            <p:ph idx="1"/>
          </p:nvPr>
        </p:nvSpPr>
        <p:spPr>
          <a:xfrm>
            <a:off x="457200" y="1371600"/>
            <a:ext cx="8229600" cy="5105400"/>
          </a:xfrm>
        </p:spPr>
        <p:txBody>
          <a:bodyPr>
            <a:normAutofit/>
          </a:bodyPr>
          <a:lstStyle/>
          <a:p>
            <a:pPr>
              <a:buNone/>
            </a:pPr>
            <a:r>
              <a:rPr lang="en-US" sz="2400" b="1" dirty="0" smtClean="0">
                <a:solidFill>
                  <a:srgbClr val="FFFFCC"/>
                </a:solidFill>
              </a:rPr>
              <a:t>We obviously do not know at what frequency any extraterrestrial signals might be being transmitted, but there is a wide band of frequencies between 1,000 and 10,000 MHz where the background noise, for example from our Galaxy, is a minimum. Mobile phones operate at the lower end of this band and Satellite Television at the other.   The most common element in the Universe, Hydrogen emits at a frequency of 1420 </a:t>
            </a:r>
            <a:r>
              <a:rPr lang="en-US" sz="2400" b="1" dirty="0" err="1" smtClean="0">
                <a:solidFill>
                  <a:srgbClr val="FFFFCC"/>
                </a:solidFill>
              </a:rPr>
              <a:t>Mhz</a:t>
            </a:r>
            <a:r>
              <a:rPr lang="en-US" sz="2400" b="1" dirty="0" smtClean="0">
                <a:solidFill>
                  <a:srgbClr val="FFFFCC"/>
                </a:solidFill>
              </a:rPr>
              <a:t> whilst Hydrogen bonded to a single Oxygen atom to form the radical OH radiates at frequencies near 1600 Mhz. This defines a smaller band which, as H and OH together form water, is known as the "Water Hole". Perhaps this would be chosen by others wishing to communicate with us.</a:t>
            </a:r>
            <a:endParaRPr lang="en-US" sz="2400" b="1" dirty="0" smtClean="0">
              <a:solidFill>
                <a:srgbClr val="FFFFCC"/>
              </a:solidFill>
            </a:endParaRPr>
          </a:p>
        </p:txBody>
      </p:sp>
    </p:spTree>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www.spacearchive.info/hubble-space-telescope.jpg"/>
          <p:cNvPicPr>
            <a:picLocks noChangeAspect="1" noChangeArrowheads="1"/>
          </p:cNvPicPr>
          <p:nvPr/>
        </p:nvPicPr>
        <p:blipFill>
          <a:blip r:embed="rId2" cstate="print">
            <a:lum bright="-10000"/>
          </a:blip>
          <a:srcRect/>
          <a:stretch>
            <a:fillRect/>
          </a:stretch>
        </p:blipFill>
        <p:spPr bwMode="auto">
          <a:xfrm>
            <a:off x="-609600" y="-381000"/>
            <a:ext cx="9753600" cy="7315200"/>
          </a:xfrm>
          <a:prstGeom prst="rect">
            <a:avLst/>
          </a:prstGeom>
          <a:noFill/>
        </p:spPr>
      </p:pic>
      <p:sp>
        <p:nvSpPr>
          <p:cNvPr id="2" name="Title 1"/>
          <p:cNvSpPr>
            <a:spLocks noGrp="1"/>
          </p:cNvSpPr>
          <p:nvPr>
            <p:ph type="title"/>
          </p:nvPr>
        </p:nvSpPr>
        <p:spPr/>
        <p:txBody>
          <a:bodyPr/>
          <a:lstStyle/>
          <a:p>
            <a:r>
              <a:rPr lang="en-US" b="1" dirty="0" smtClean="0">
                <a:solidFill>
                  <a:srgbClr val="FFFFCC"/>
                </a:solidFill>
              </a:rPr>
              <a:t>ET Phone Home</a:t>
            </a:r>
            <a:endParaRPr lang="en-US" b="1" dirty="0">
              <a:solidFill>
                <a:srgbClr val="FFFFCC"/>
              </a:solidFill>
            </a:endParaRPr>
          </a:p>
        </p:txBody>
      </p:sp>
      <p:sp>
        <p:nvSpPr>
          <p:cNvPr id="3" name="Content Placeholder 2"/>
          <p:cNvSpPr>
            <a:spLocks noGrp="1"/>
          </p:cNvSpPr>
          <p:nvPr>
            <p:ph idx="1"/>
          </p:nvPr>
        </p:nvSpPr>
        <p:spPr>
          <a:xfrm>
            <a:off x="457200" y="1371600"/>
            <a:ext cx="8229600" cy="5105400"/>
          </a:xfrm>
        </p:spPr>
        <p:txBody>
          <a:bodyPr>
            <a:normAutofit fontScale="92500" lnSpcReduction="10000"/>
          </a:bodyPr>
          <a:lstStyle/>
          <a:p>
            <a:pPr>
              <a:buNone/>
            </a:pPr>
            <a:r>
              <a:rPr lang="en-US" sz="2400" b="1" dirty="0" smtClean="0">
                <a:solidFill>
                  <a:srgbClr val="FFFFCC"/>
                </a:solidFill>
              </a:rPr>
              <a:t>To scan such a broad band in the same way as one tunes across the band of an FM radio would be a very slow </a:t>
            </a:r>
            <a:r>
              <a:rPr lang="en-US" sz="2400" b="1" dirty="0" err="1" smtClean="0">
                <a:solidFill>
                  <a:srgbClr val="FFFFCC"/>
                </a:solidFill>
              </a:rPr>
              <a:t>proces</a:t>
            </a:r>
            <a:r>
              <a:rPr lang="en-US" sz="2400" b="1" dirty="0" smtClean="0">
                <a:solidFill>
                  <a:srgbClr val="FFFFCC"/>
                </a:solidFill>
              </a:rPr>
              <a:t>. This is </a:t>
            </a:r>
            <a:r>
              <a:rPr lang="en-US" sz="2400" b="1" dirty="0" err="1" smtClean="0">
                <a:solidFill>
                  <a:srgbClr val="FFFFCC"/>
                </a:solidFill>
              </a:rPr>
              <a:t>particulary</a:t>
            </a:r>
            <a:r>
              <a:rPr lang="en-US" sz="2400" b="1" dirty="0" smtClean="0">
                <a:solidFill>
                  <a:srgbClr val="FFFFCC"/>
                </a:solidFill>
              </a:rPr>
              <a:t> so as we would expect that very narrowband signals, like </a:t>
            </a:r>
            <a:r>
              <a:rPr lang="en-US" sz="2400" b="1" dirty="0" err="1" smtClean="0">
                <a:solidFill>
                  <a:srgbClr val="FFFFCC"/>
                </a:solidFill>
              </a:rPr>
              <a:t>morse</a:t>
            </a:r>
            <a:r>
              <a:rPr lang="en-US" sz="2400" b="1" dirty="0" smtClean="0">
                <a:solidFill>
                  <a:srgbClr val="FFFFCC"/>
                </a:solidFill>
              </a:rPr>
              <a:t> code, would be used. Such signals are much easier to detect over long distances than more complex transmissions such as TV signals.   Thus a receiver with millions of channels operating simultaneously is used to step across the band and up to two billion channels are examined for each star.</a:t>
            </a:r>
          </a:p>
          <a:p>
            <a:pPr>
              <a:buNone/>
            </a:pPr>
            <a:r>
              <a:rPr lang="en-US" sz="2400" b="1" dirty="0" smtClean="0">
                <a:solidFill>
                  <a:srgbClr val="FFFFCC"/>
                </a:solidFill>
              </a:rPr>
              <a:t>This is beyond the capability of any human and so the "listening" is done by computer. The computer system automatically eliminates known sources of local interference either from the ground or from the increasing number of satellites in orbit around the earth.   Should any signal pass this scrutiny, a procedure is automatically initiated to either confirm or exclude the signal as having an extraterrestrial origin.</a:t>
            </a:r>
          </a:p>
          <a:p>
            <a:pPr>
              <a:buNone/>
            </a:pPr>
            <a:endParaRPr lang="en-US" sz="2400" b="1" dirty="0" smtClean="0">
              <a:solidFill>
                <a:srgbClr val="FFFFCC"/>
              </a:solidFill>
            </a:endParaRPr>
          </a:p>
        </p:txBody>
      </p:sp>
    </p:spTree>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www.spacearchive.info/hubble-space-telescope.jpg"/>
          <p:cNvPicPr>
            <a:picLocks noChangeAspect="1" noChangeArrowheads="1"/>
          </p:cNvPicPr>
          <p:nvPr/>
        </p:nvPicPr>
        <p:blipFill>
          <a:blip r:embed="rId2" cstate="print">
            <a:lum bright="-10000"/>
          </a:blip>
          <a:srcRect/>
          <a:stretch>
            <a:fillRect/>
          </a:stretch>
        </p:blipFill>
        <p:spPr bwMode="auto">
          <a:xfrm>
            <a:off x="-609600" y="-381000"/>
            <a:ext cx="9753600" cy="7315200"/>
          </a:xfrm>
          <a:prstGeom prst="rect">
            <a:avLst/>
          </a:prstGeom>
          <a:noFill/>
        </p:spPr>
      </p:pic>
      <p:sp>
        <p:nvSpPr>
          <p:cNvPr id="2" name="Title 1"/>
          <p:cNvSpPr>
            <a:spLocks noGrp="1"/>
          </p:cNvSpPr>
          <p:nvPr>
            <p:ph type="title"/>
          </p:nvPr>
        </p:nvSpPr>
        <p:spPr/>
        <p:txBody>
          <a:bodyPr/>
          <a:lstStyle/>
          <a:p>
            <a:r>
              <a:rPr lang="en-US" b="1" dirty="0" smtClean="0">
                <a:solidFill>
                  <a:srgbClr val="FFFFCC"/>
                </a:solidFill>
              </a:rPr>
              <a:t>What’s Happening Now</a:t>
            </a:r>
            <a:endParaRPr lang="en-US" b="1" dirty="0">
              <a:solidFill>
                <a:srgbClr val="FFFFCC"/>
              </a:solidFill>
            </a:endParaRPr>
          </a:p>
        </p:txBody>
      </p:sp>
      <p:sp>
        <p:nvSpPr>
          <p:cNvPr id="3" name="Content Placeholder 2"/>
          <p:cNvSpPr>
            <a:spLocks noGrp="1"/>
          </p:cNvSpPr>
          <p:nvPr>
            <p:ph idx="1"/>
          </p:nvPr>
        </p:nvSpPr>
        <p:spPr>
          <a:xfrm>
            <a:off x="457200" y="1371600"/>
            <a:ext cx="8229600" cy="5105400"/>
          </a:xfrm>
        </p:spPr>
        <p:txBody>
          <a:bodyPr>
            <a:normAutofit/>
          </a:bodyPr>
          <a:lstStyle/>
          <a:p>
            <a:pPr>
              <a:buNone/>
            </a:pPr>
            <a:r>
              <a:rPr lang="en-US" sz="2400" b="1" dirty="0" smtClean="0">
                <a:solidFill>
                  <a:srgbClr val="FFFFCC"/>
                </a:solidFill>
              </a:rPr>
              <a:t>Following the observations in the Southern Hemisphere, Project Phoenix has made observations using the 140ft antenna at Green Bank in West Virginia in conjunction with a smaller antenna at Woodbury just south of Atlanta.   In June this year the equipment from Green bank was shipped to Arecibo in Puerto Rico, and that from Woodbury to </a:t>
            </a:r>
            <a:r>
              <a:rPr lang="en-US" sz="2400" b="1" dirty="0" err="1" smtClean="0">
                <a:solidFill>
                  <a:srgbClr val="FFFFCC"/>
                </a:solidFill>
              </a:rPr>
              <a:t>Jodrell</a:t>
            </a:r>
            <a:r>
              <a:rPr lang="en-US" sz="2400" b="1" dirty="0" smtClean="0">
                <a:solidFill>
                  <a:srgbClr val="FFFFCC"/>
                </a:solidFill>
              </a:rPr>
              <a:t> Bank.   Initial test observations were carried out with the 76m Lovell radio telescope in mid July in </a:t>
            </a:r>
            <a:r>
              <a:rPr lang="en-US" sz="2400" b="1" dirty="0" smtClean="0">
                <a:solidFill>
                  <a:srgbClr val="FFFFCC"/>
                </a:solidFill>
              </a:rPr>
              <a:t>readiness </a:t>
            </a:r>
            <a:r>
              <a:rPr lang="en-US" sz="2400" b="1" dirty="0" smtClean="0">
                <a:solidFill>
                  <a:srgbClr val="FFFFCC"/>
                </a:solidFill>
              </a:rPr>
              <a:t>for the start of the September observations.</a:t>
            </a:r>
            <a:endParaRPr lang="en-US" sz="2400" b="1" dirty="0" smtClean="0">
              <a:solidFill>
                <a:srgbClr val="FFFFCC"/>
              </a:solidFill>
            </a:endParaRPr>
          </a:p>
        </p:txBody>
      </p:sp>
    </p:spTree>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www.spacearchive.info/hubble-space-telescope.jpg"/>
          <p:cNvPicPr>
            <a:picLocks noChangeAspect="1" noChangeArrowheads="1"/>
          </p:cNvPicPr>
          <p:nvPr/>
        </p:nvPicPr>
        <p:blipFill>
          <a:blip r:embed="rId2" cstate="print">
            <a:lum bright="-10000"/>
          </a:blip>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a:xfrm>
            <a:off x="838200" y="1524000"/>
            <a:ext cx="7772400" cy="1470025"/>
          </a:xfrm>
        </p:spPr>
        <p:txBody>
          <a:bodyPr/>
          <a:lstStyle/>
          <a:p>
            <a:r>
              <a:rPr lang="en-US" b="1" dirty="0" smtClean="0">
                <a:solidFill>
                  <a:srgbClr val="FFFFCC"/>
                </a:solidFill>
                <a:effectLst>
                  <a:outerShdw blurRad="38100" dist="38100" dir="2700000" algn="tl">
                    <a:srgbClr val="000000">
                      <a:alpha val="43137"/>
                    </a:srgbClr>
                  </a:outerShdw>
                </a:effectLst>
              </a:rPr>
              <a:t>The End</a:t>
            </a:r>
            <a:endParaRPr lang="en-US" b="1" dirty="0">
              <a:solidFill>
                <a:srgbClr val="FFFFCC"/>
              </a:solidFill>
              <a:effectLst>
                <a:outerShdw blurRad="38100" dist="38100" dir="2700000" algn="tl">
                  <a:srgbClr val="000000">
                    <a:alpha val="43137"/>
                  </a:srgbClr>
                </a:outerShdw>
              </a:effectLst>
            </a:endParaRPr>
          </a:p>
        </p:txBody>
      </p:sp>
    </p:spTree>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www.spacearchive.info/hubble-space-telescope.jpg"/>
          <p:cNvPicPr>
            <a:picLocks noChangeAspect="1" noChangeArrowheads="1"/>
          </p:cNvPicPr>
          <p:nvPr/>
        </p:nvPicPr>
        <p:blipFill>
          <a:blip r:embed="rId2" cstate="print">
            <a:lum bright="-11000"/>
          </a:blip>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a:xfrm>
            <a:off x="838200" y="762000"/>
            <a:ext cx="7772400" cy="1470025"/>
          </a:xfrm>
        </p:spPr>
        <p:txBody>
          <a:bodyPr/>
          <a:lstStyle/>
          <a:p>
            <a:r>
              <a:rPr lang="en-US" b="1" dirty="0" smtClean="0">
                <a:solidFill>
                  <a:srgbClr val="FFFFCC"/>
                </a:solidFill>
                <a:effectLst>
                  <a:outerShdw blurRad="38100" dist="38100" dir="2700000" algn="tl">
                    <a:srgbClr val="000000">
                      <a:alpha val="43137"/>
                    </a:srgbClr>
                  </a:outerShdw>
                </a:effectLst>
              </a:rPr>
              <a:t>The Mission of SETI</a:t>
            </a:r>
            <a:endParaRPr lang="en-US" b="1" dirty="0">
              <a:solidFill>
                <a:srgbClr val="FFFFCC"/>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600200" y="2057400"/>
            <a:ext cx="6400800" cy="1828800"/>
          </a:xfrm>
        </p:spPr>
        <p:txBody>
          <a:bodyPr>
            <a:normAutofit fontScale="92500" lnSpcReduction="10000"/>
          </a:bodyPr>
          <a:lstStyle/>
          <a:p>
            <a:r>
              <a:rPr lang="en-US" b="1" dirty="0">
                <a:solidFill>
                  <a:srgbClr val="FFFFCC"/>
                </a:solidFill>
              </a:rPr>
              <a:t>The mission of the SETI Institute is to explore, understand and explain the origin, nature and prevalence of life in the universe.</a:t>
            </a:r>
            <a:endParaRPr lang="en-US" b="1" dirty="0">
              <a:solidFill>
                <a:srgbClr val="FFFFCC"/>
              </a:solidFill>
              <a:effectLst>
                <a:outerShdw blurRad="38100" dist="38100" dir="2700000" algn="tl">
                  <a:srgbClr val="000000">
                    <a:alpha val="43137"/>
                  </a:srgbClr>
                </a:outerShdw>
              </a:effectLst>
            </a:endParaRPr>
          </a:p>
        </p:txBody>
      </p:sp>
      <p:pic>
        <p:nvPicPr>
          <p:cNvPr id="17410" name="Picture 2" descr="189 Bernardo Mountain View"/>
          <p:cNvPicPr>
            <a:picLocks noChangeAspect="1" noChangeArrowheads="1"/>
          </p:cNvPicPr>
          <p:nvPr/>
        </p:nvPicPr>
        <p:blipFill>
          <a:blip r:embed="rId3" cstate="print"/>
          <a:srcRect/>
          <a:stretch>
            <a:fillRect/>
          </a:stretch>
        </p:blipFill>
        <p:spPr bwMode="auto">
          <a:xfrm>
            <a:off x="2590800" y="4114800"/>
            <a:ext cx="4126262" cy="2743200"/>
          </a:xfrm>
          <a:prstGeom prst="rect">
            <a:avLst/>
          </a:prstGeom>
          <a:noFill/>
        </p:spPr>
      </p:pic>
    </p:spTree>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www.spacearchive.info/hubble-space-telescope.jpg"/>
          <p:cNvPicPr>
            <a:picLocks noChangeAspect="1" noChangeArrowheads="1"/>
          </p:cNvPicPr>
          <p:nvPr/>
        </p:nvPicPr>
        <p:blipFill>
          <a:blip r:embed="rId2" cstate="print">
            <a:lum bright="-10000"/>
          </a:blip>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b="1" dirty="0" smtClean="0">
                <a:solidFill>
                  <a:srgbClr val="FFFFCC"/>
                </a:solidFill>
              </a:rPr>
              <a:t>In the beginning</a:t>
            </a:r>
            <a:endParaRPr lang="en-US" b="1" dirty="0">
              <a:solidFill>
                <a:srgbClr val="FFFFCC"/>
              </a:solidFill>
            </a:endParaRPr>
          </a:p>
        </p:txBody>
      </p:sp>
      <p:sp>
        <p:nvSpPr>
          <p:cNvPr id="3" name="Content Placeholder 2"/>
          <p:cNvSpPr>
            <a:spLocks noGrp="1"/>
          </p:cNvSpPr>
          <p:nvPr>
            <p:ph idx="1"/>
          </p:nvPr>
        </p:nvSpPr>
        <p:spPr/>
        <p:txBody>
          <a:bodyPr>
            <a:normAutofit/>
          </a:bodyPr>
          <a:lstStyle/>
          <a:p>
            <a:pPr>
              <a:buNone/>
            </a:pPr>
            <a:r>
              <a:rPr lang="en-US" sz="2400" dirty="0" smtClean="0"/>
              <a:t> </a:t>
            </a:r>
            <a:r>
              <a:rPr lang="en-US" sz="2400" b="1" dirty="0" smtClean="0">
                <a:solidFill>
                  <a:srgbClr val="FFFFCC"/>
                </a:solidFill>
              </a:rPr>
              <a:t>In 1959, </a:t>
            </a:r>
            <a:r>
              <a:rPr lang="it-IT" sz="2400" b="1" dirty="0">
                <a:solidFill>
                  <a:srgbClr val="FFFFCC"/>
                </a:solidFill>
              </a:rPr>
              <a:t>Giuseppi Cocconi and Philip </a:t>
            </a:r>
            <a:r>
              <a:rPr lang="it-IT" sz="2400" b="1" dirty="0" smtClean="0">
                <a:solidFill>
                  <a:srgbClr val="FFFFCC"/>
                </a:solidFill>
              </a:rPr>
              <a:t>Morrison ,</a:t>
            </a:r>
          </a:p>
          <a:p>
            <a:pPr>
              <a:buNone/>
            </a:pPr>
            <a:r>
              <a:rPr lang="it-IT" sz="2400" b="1" dirty="0">
                <a:solidFill>
                  <a:srgbClr val="FFFFCC"/>
                </a:solidFill>
              </a:rPr>
              <a:t> </a:t>
            </a:r>
            <a:r>
              <a:rPr lang="it-IT" sz="2400" b="1" dirty="0" smtClean="0">
                <a:solidFill>
                  <a:srgbClr val="FFFFCC"/>
                </a:solidFill>
              </a:rPr>
              <a:t>Cornell</a:t>
            </a:r>
            <a:r>
              <a:rPr lang="en-US" sz="2400" b="1" dirty="0" smtClean="0">
                <a:solidFill>
                  <a:srgbClr val="FFFFCC"/>
                </a:solidFill>
              </a:rPr>
              <a:t> physicists</a:t>
            </a:r>
            <a:r>
              <a:rPr lang="it-IT" sz="2400" b="1" dirty="0" smtClean="0">
                <a:solidFill>
                  <a:srgbClr val="FFFFCC"/>
                </a:solidFill>
              </a:rPr>
              <a:t>, </a:t>
            </a:r>
            <a:r>
              <a:rPr lang="en-US" sz="2400" b="1" dirty="0">
                <a:solidFill>
                  <a:srgbClr val="FFFFCC"/>
                </a:solidFill>
              </a:rPr>
              <a:t>published an article in </a:t>
            </a:r>
            <a:r>
              <a:rPr lang="en-US" sz="2400" b="1" dirty="0" smtClean="0">
                <a:solidFill>
                  <a:srgbClr val="FFFFCC"/>
                </a:solidFill>
              </a:rPr>
              <a:t>Nature</a:t>
            </a:r>
          </a:p>
          <a:p>
            <a:pPr>
              <a:buNone/>
            </a:pPr>
            <a:r>
              <a:rPr lang="en-US" sz="2400" b="1" dirty="0" smtClean="0">
                <a:solidFill>
                  <a:srgbClr val="FFFFCC"/>
                </a:solidFill>
              </a:rPr>
              <a:t>in </a:t>
            </a:r>
            <a:r>
              <a:rPr lang="en-US" sz="2400" b="1" dirty="0">
                <a:solidFill>
                  <a:srgbClr val="FFFFCC"/>
                </a:solidFill>
              </a:rPr>
              <a:t>which </a:t>
            </a:r>
            <a:r>
              <a:rPr lang="en-US" sz="2400" b="1" dirty="0" smtClean="0">
                <a:solidFill>
                  <a:srgbClr val="FFFFCC"/>
                </a:solidFill>
              </a:rPr>
              <a:t>they pointed </a:t>
            </a:r>
            <a:r>
              <a:rPr lang="en-US" sz="2400" b="1" dirty="0">
                <a:solidFill>
                  <a:srgbClr val="FFFFCC"/>
                </a:solidFill>
              </a:rPr>
              <a:t>out the potential for using </a:t>
            </a:r>
            <a:endParaRPr lang="en-US" sz="2400" b="1" dirty="0" smtClean="0">
              <a:solidFill>
                <a:srgbClr val="FFFFCC"/>
              </a:solidFill>
            </a:endParaRPr>
          </a:p>
          <a:p>
            <a:pPr>
              <a:buNone/>
            </a:pPr>
            <a:r>
              <a:rPr lang="en-US" sz="2400" b="1" dirty="0" smtClean="0">
                <a:solidFill>
                  <a:srgbClr val="FFFFCC"/>
                </a:solidFill>
              </a:rPr>
              <a:t>microwave </a:t>
            </a:r>
            <a:r>
              <a:rPr lang="en-US" sz="2400" b="1" dirty="0">
                <a:solidFill>
                  <a:srgbClr val="FFFFCC"/>
                </a:solidFill>
              </a:rPr>
              <a:t>radio </a:t>
            </a:r>
            <a:r>
              <a:rPr lang="en-US" sz="2400" b="1" dirty="0" smtClean="0">
                <a:solidFill>
                  <a:srgbClr val="FFFFCC"/>
                </a:solidFill>
              </a:rPr>
              <a:t>to communicate </a:t>
            </a:r>
            <a:r>
              <a:rPr lang="en-US" sz="2400" b="1" dirty="0">
                <a:solidFill>
                  <a:srgbClr val="FFFFCC"/>
                </a:solidFill>
              </a:rPr>
              <a:t>between the </a:t>
            </a:r>
            <a:r>
              <a:rPr lang="en-US" sz="2400" b="1" dirty="0" smtClean="0">
                <a:solidFill>
                  <a:srgbClr val="FFFFCC"/>
                </a:solidFill>
              </a:rPr>
              <a:t>stars. </a:t>
            </a:r>
          </a:p>
          <a:p>
            <a:pPr>
              <a:buNone/>
            </a:pPr>
            <a:endParaRPr lang="en-US" sz="2400" b="1" dirty="0">
              <a:solidFill>
                <a:srgbClr val="FFFFCC"/>
              </a:solidFill>
            </a:endParaRPr>
          </a:p>
          <a:p>
            <a:pPr>
              <a:buNone/>
            </a:pPr>
            <a:r>
              <a:rPr lang="en-US" sz="2400" b="1" dirty="0" smtClean="0">
                <a:solidFill>
                  <a:srgbClr val="FFFFCC"/>
                </a:solidFill>
              </a:rPr>
              <a:t>In 1960, Frank Drake, a young radio astronomer,</a:t>
            </a:r>
          </a:p>
          <a:p>
            <a:pPr>
              <a:buNone/>
            </a:pPr>
            <a:r>
              <a:rPr lang="en-US" sz="2400" b="1" dirty="0" smtClean="0">
                <a:solidFill>
                  <a:srgbClr val="FFFFCC"/>
                </a:solidFill>
              </a:rPr>
              <a:t> </a:t>
            </a:r>
            <a:r>
              <a:rPr lang="en-US" sz="2400" b="1" dirty="0">
                <a:solidFill>
                  <a:srgbClr val="FFFFCC"/>
                </a:solidFill>
              </a:rPr>
              <a:t>conducted </a:t>
            </a:r>
            <a:r>
              <a:rPr lang="en-US" sz="2400" b="1" dirty="0" smtClean="0">
                <a:solidFill>
                  <a:srgbClr val="FFFFCC"/>
                </a:solidFill>
              </a:rPr>
              <a:t>the first </a:t>
            </a:r>
            <a:r>
              <a:rPr lang="en-US" sz="2400" b="1" dirty="0">
                <a:solidFill>
                  <a:srgbClr val="FFFFCC"/>
                </a:solidFill>
              </a:rPr>
              <a:t>microwave radio search for </a:t>
            </a:r>
            <a:endParaRPr lang="en-US" sz="2400" b="1" dirty="0" smtClean="0">
              <a:solidFill>
                <a:srgbClr val="FFFFCC"/>
              </a:solidFill>
            </a:endParaRPr>
          </a:p>
          <a:p>
            <a:pPr>
              <a:buNone/>
            </a:pPr>
            <a:r>
              <a:rPr lang="en-US" sz="2400" b="1" dirty="0">
                <a:solidFill>
                  <a:srgbClr val="FFFFCC"/>
                </a:solidFill>
              </a:rPr>
              <a:t>s</a:t>
            </a:r>
            <a:r>
              <a:rPr lang="en-US" sz="2400" b="1" dirty="0" smtClean="0">
                <a:solidFill>
                  <a:srgbClr val="FFFFCC"/>
                </a:solidFill>
              </a:rPr>
              <a:t>ignals from </a:t>
            </a:r>
            <a:r>
              <a:rPr lang="en-US" sz="2400" b="1" dirty="0">
                <a:solidFill>
                  <a:srgbClr val="FFFFCC"/>
                </a:solidFill>
              </a:rPr>
              <a:t>other </a:t>
            </a:r>
            <a:r>
              <a:rPr lang="en-US" sz="2400" b="1" dirty="0" smtClean="0">
                <a:solidFill>
                  <a:srgbClr val="FFFFCC"/>
                </a:solidFill>
              </a:rPr>
              <a:t>solar systems.</a:t>
            </a:r>
          </a:p>
          <a:p>
            <a:pPr>
              <a:buNone/>
            </a:pPr>
            <a:r>
              <a:rPr lang="en-US" sz="2400" b="1" dirty="0" smtClean="0">
                <a:solidFill>
                  <a:srgbClr val="FFFFCC"/>
                </a:solidFill>
              </a:rPr>
              <a:t>			 Starting the search for intelligent</a:t>
            </a:r>
          </a:p>
          <a:p>
            <a:pPr>
              <a:buNone/>
            </a:pPr>
            <a:r>
              <a:rPr lang="en-US" sz="2400" b="1" dirty="0" smtClean="0">
                <a:solidFill>
                  <a:srgbClr val="FFFFCC"/>
                </a:solidFill>
              </a:rPr>
              <a:t>			 extraterrestrial life.</a:t>
            </a:r>
            <a:endParaRPr lang="en-US" sz="2400" b="1" dirty="0">
              <a:solidFill>
                <a:srgbClr val="FFFFCC"/>
              </a:solidFill>
            </a:endParaRPr>
          </a:p>
        </p:txBody>
      </p:sp>
      <p:pic>
        <p:nvPicPr>
          <p:cNvPr id="14338" name="Picture 2" descr="http://seti.czechnationalteam.cz/seti/foto/cocconi.jpg"/>
          <p:cNvPicPr>
            <a:picLocks noChangeAspect="1" noChangeArrowheads="1"/>
          </p:cNvPicPr>
          <p:nvPr/>
        </p:nvPicPr>
        <p:blipFill>
          <a:blip r:embed="rId3" cstate="print"/>
          <a:srcRect/>
          <a:stretch>
            <a:fillRect/>
          </a:stretch>
        </p:blipFill>
        <p:spPr bwMode="auto">
          <a:xfrm>
            <a:off x="6925874" y="1600201"/>
            <a:ext cx="1856176" cy="1371599"/>
          </a:xfrm>
          <a:prstGeom prst="rect">
            <a:avLst/>
          </a:prstGeom>
          <a:noFill/>
        </p:spPr>
      </p:pic>
      <p:pic>
        <p:nvPicPr>
          <p:cNvPr id="14340" name="Picture 4" descr="http://seti.ucolick.org/optical/images/youngfrank.jpg"/>
          <p:cNvPicPr>
            <a:picLocks noChangeAspect="1" noChangeArrowheads="1"/>
          </p:cNvPicPr>
          <p:nvPr/>
        </p:nvPicPr>
        <p:blipFill>
          <a:blip r:embed="rId4" cstate="print"/>
          <a:srcRect/>
          <a:stretch>
            <a:fillRect/>
          </a:stretch>
        </p:blipFill>
        <p:spPr bwMode="auto">
          <a:xfrm>
            <a:off x="7239000" y="3886200"/>
            <a:ext cx="1752600" cy="2145182"/>
          </a:xfrm>
          <a:prstGeom prst="rect">
            <a:avLst/>
          </a:prstGeom>
          <a:noFill/>
        </p:spPr>
      </p:pic>
    </p:spTree>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www.spacearchive.info/hubble-space-telescope.jpg"/>
          <p:cNvPicPr>
            <a:picLocks noChangeAspect="1" noChangeArrowheads="1"/>
          </p:cNvPicPr>
          <p:nvPr/>
        </p:nvPicPr>
        <p:blipFill>
          <a:blip r:embed="rId2" cstate="print">
            <a:lum bright="-10000"/>
          </a:blip>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b="1" dirty="0" smtClean="0">
                <a:solidFill>
                  <a:srgbClr val="FFFFCC"/>
                </a:solidFill>
              </a:rPr>
              <a:t>The Soviet Union and the USA</a:t>
            </a:r>
            <a:endParaRPr lang="en-US" b="1" dirty="0">
              <a:solidFill>
                <a:srgbClr val="FFFFCC"/>
              </a:solidFill>
            </a:endParaRPr>
          </a:p>
        </p:txBody>
      </p:sp>
      <p:sp>
        <p:nvSpPr>
          <p:cNvPr id="3" name="Content Placeholder 2"/>
          <p:cNvSpPr>
            <a:spLocks noGrp="1"/>
          </p:cNvSpPr>
          <p:nvPr>
            <p:ph idx="1"/>
          </p:nvPr>
        </p:nvSpPr>
        <p:spPr>
          <a:xfrm>
            <a:off x="457200" y="1371600"/>
            <a:ext cx="8229600" cy="4800600"/>
          </a:xfrm>
        </p:spPr>
        <p:txBody>
          <a:bodyPr>
            <a:normAutofit fontScale="92500" lnSpcReduction="10000"/>
          </a:bodyPr>
          <a:lstStyle/>
          <a:p>
            <a:pPr>
              <a:buNone/>
            </a:pPr>
            <a:r>
              <a:rPr lang="en-US" sz="2400" b="1" dirty="0" smtClean="0">
                <a:solidFill>
                  <a:srgbClr val="FFFFCC"/>
                </a:solidFill>
              </a:rPr>
              <a:t>In the 1960’s, the Soviet Union dominated the search for</a:t>
            </a:r>
          </a:p>
          <a:p>
            <a:pPr>
              <a:buNone/>
            </a:pPr>
            <a:r>
              <a:rPr lang="en-US" sz="2400" b="1" dirty="0" smtClean="0">
                <a:solidFill>
                  <a:srgbClr val="FFFFCC"/>
                </a:solidFill>
              </a:rPr>
              <a:t>extraterrestrial intelligence.  The </a:t>
            </a:r>
            <a:r>
              <a:rPr lang="en-US" sz="2400" b="1" dirty="0">
                <a:solidFill>
                  <a:srgbClr val="FFFFCC"/>
                </a:solidFill>
              </a:rPr>
              <a:t>Soviets used </a:t>
            </a:r>
            <a:r>
              <a:rPr lang="en-US" sz="2400" b="1" dirty="0" smtClean="0">
                <a:solidFill>
                  <a:srgbClr val="FFFFCC"/>
                </a:solidFill>
              </a:rPr>
              <a:t>nearly-</a:t>
            </a:r>
          </a:p>
          <a:p>
            <a:pPr>
              <a:buNone/>
            </a:pPr>
            <a:r>
              <a:rPr lang="en-US" sz="2400" b="1" dirty="0" err="1">
                <a:solidFill>
                  <a:srgbClr val="FFFFCC"/>
                </a:solidFill>
              </a:rPr>
              <a:t>o</a:t>
            </a:r>
            <a:r>
              <a:rPr lang="en-US" sz="2400" b="1" dirty="0" err="1" smtClean="0">
                <a:solidFill>
                  <a:srgbClr val="FFFFCC"/>
                </a:solidFill>
              </a:rPr>
              <a:t>mni</a:t>
            </a:r>
            <a:r>
              <a:rPr lang="en-US" sz="2400" b="1" dirty="0" smtClean="0">
                <a:solidFill>
                  <a:srgbClr val="FFFFCC"/>
                </a:solidFill>
              </a:rPr>
              <a:t> directional </a:t>
            </a:r>
            <a:r>
              <a:rPr lang="en-US" sz="2400" b="1" dirty="0">
                <a:solidFill>
                  <a:srgbClr val="FFFFCC"/>
                </a:solidFill>
              </a:rPr>
              <a:t>antennas to observe large chunks of </a:t>
            </a:r>
            <a:r>
              <a:rPr lang="en-US" sz="2400" b="1" dirty="0" smtClean="0">
                <a:solidFill>
                  <a:srgbClr val="FFFFCC"/>
                </a:solidFill>
              </a:rPr>
              <a:t>sky, counting </a:t>
            </a:r>
          </a:p>
          <a:p>
            <a:pPr>
              <a:buNone/>
            </a:pPr>
            <a:r>
              <a:rPr lang="en-US" sz="2400" b="1" dirty="0" smtClean="0">
                <a:solidFill>
                  <a:srgbClr val="FFFFCC"/>
                </a:solidFill>
              </a:rPr>
              <a:t>on </a:t>
            </a:r>
            <a:r>
              <a:rPr lang="en-US" sz="2400" b="1" dirty="0">
                <a:solidFill>
                  <a:srgbClr val="FFFFCC"/>
                </a:solidFill>
              </a:rPr>
              <a:t>the existence of at least a few very </a:t>
            </a:r>
            <a:r>
              <a:rPr lang="en-US" sz="2400" b="1" dirty="0" smtClean="0">
                <a:solidFill>
                  <a:srgbClr val="FFFFCC"/>
                </a:solidFill>
              </a:rPr>
              <a:t>advanced civilizations capable </a:t>
            </a:r>
          </a:p>
          <a:p>
            <a:pPr>
              <a:buNone/>
            </a:pPr>
            <a:r>
              <a:rPr lang="en-US" sz="2400" b="1" dirty="0" smtClean="0">
                <a:solidFill>
                  <a:srgbClr val="FFFFCC"/>
                </a:solidFill>
              </a:rPr>
              <a:t>of </a:t>
            </a:r>
            <a:r>
              <a:rPr lang="en-US" sz="2400" b="1" dirty="0">
                <a:solidFill>
                  <a:srgbClr val="FFFFCC"/>
                </a:solidFill>
              </a:rPr>
              <a:t>radiating enormous amounts </a:t>
            </a:r>
            <a:r>
              <a:rPr lang="en-US" sz="2400" b="1" dirty="0" smtClean="0">
                <a:solidFill>
                  <a:srgbClr val="FFFFCC"/>
                </a:solidFill>
              </a:rPr>
              <a:t>of transmitter </a:t>
            </a:r>
            <a:r>
              <a:rPr lang="en-US" sz="2400" b="1" dirty="0">
                <a:solidFill>
                  <a:srgbClr val="FFFFCC"/>
                </a:solidFill>
              </a:rPr>
              <a:t>power</a:t>
            </a:r>
            <a:r>
              <a:rPr lang="en-US" sz="2400" b="1" dirty="0" smtClean="0">
                <a:solidFill>
                  <a:srgbClr val="FFFFCC"/>
                </a:solidFill>
              </a:rPr>
              <a:t>.</a:t>
            </a:r>
          </a:p>
          <a:p>
            <a:pPr>
              <a:buNone/>
            </a:pPr>
            <a:endParaRPr lang="en-US" sz="2400" b="1" dirty="0" smtClean="0">
              <a:solidFill>
                <a:srgbClr val="FFFFCC"/>
              </a:solidFill>
            </a:endParaRPr>
          </a:p>
          <a:p>
            <a:pPr>
              <a:buNone/>
            </a:pPr>
            <a:r>
              <a:rPr lang="en-US" sz="2400" b="1" dirty="0" smtClean="0">
                <a:solidFill>
                  <a:srgbClr val="FFFFCC"/>
                </a:solidFill>
              </a:rPr>
              <a:t>In the early 1970’s,</a:t>
            </a:r>
            <a:r>
              <a:rPr lang="en-US" sz="2400" dirty="0">
                <a:solidFill>
                  <a:srgbClr val="FFFFCC"/>
                </a:solidFill>
              </a:rPr>
              <a:t> </a:t>
            </a:r>
            <a:r>
              <a:rPr lang="en-US" sz="2400" b="1" dirty="0">
                <a:solidFill>
                  <a:srgbClr val="FFFFCC"/>
                </a:solidFill>
              </a:rPr>
              <a:t>NASA's Ames Research Center </a:t>
            </a:r>
            <a:r>
              <a:rPr lang="en-US" sz="2400" b="1" dirty="0" smtClean="0">
                <a:solidFill>
                  <a:srgbClr val="FFFFCC"/>
                </a:solidFill>
              </a:rPr>
              <a:t>in Mountain View, </a:t>
            </a:r>
          </a:p>
          <a:p>
            <a:pPr>
              <a:buNone/>
            </a:pPr>
            <a:r>
              <a:rPr lang="en-US" sz="2400" b="1" dirty="0" smtClean="0">
                <a:solidFill>
                  <a:srgbClr val="FFFFCC"/>
                </a:solidFill>
              </a:rPr>
              <a:t>California began a comprehensive study known as Project  </a:t>
            </a:r>
          </a:p>
          <a:p>
            <a:pPr>
              <a:buNone/>
            </a:pPr>
            <a:r>
              <a:rPr lang="en-US" sz="2400" b="1" dirty="0" smtClean="0">
                <a:solidFill>
                  <a:srgbClr val="FFFFCC"/>
                </a:solidFill>
              </a:rPr>
              <a:t>Cyclops.  The </a:t>
            </a:r>
            <a:r>
              <a:rPr lang="en-US" sz="2400" b="1" dirty="0">
                <a:solidFill>
                  <a:srgbClr val="FFFFCC"/>
                </a:solidFill>
              </a:rPr>
              <a:t>Cyclops </a:t>
            </a:r>
            <a:r>
              <a:rPr lang="en-US" sz="2400" b="1" dirty="0" smtClean="0">
                <a:solidFill>
                  <a:srgbClr val="FFFFCC"/>
                </a:solidFill>
              </a:rPr>
              <a:t>report provided </a:t>
            </a:r>
            <a:r>
              <a:rPr lang="en-US" sz="2400" b="1" dirty="0">
                <a:solidFill>
                  <a:srgbClr val="FFFFCC"/>
                </a:solidFill>
              </a:rPr>
              <a:t>an analysis of SETI </a:t>
            </a:r>
            <a:endParaRPr lang="en-US" sz="2400" b="1" dirty="0" smtClean="0">
              <a:solidFill>
                <a:srgbClr val="FFFFCC"/>
              </a:solidFill>
            </a:endParaRPr>
          </a:p>
          <a:p>
            <a:pPr>
              <a:buNone/>
            </a:pPr>
            <a:r>
              <a:rPr lang="en-US" sz="2400" b="1" dirty="0" smtClean="0">
                <a:solidFill>
                  <a:srgbClr val="FFFFCC"/>
                </a:solidFill>
              </a:rPr>
              <a:t>                       science and </a:t>
            </a:r>
            <a:r>
              <a:rPr lang="en-US" sz="2400" b="1" dirty="0">
                <a:solidFill>
                  <a:srgbClr val="FFFFCC"/>
                </a:solidFill>
              </a:rPr>
              <a:t>technology issues that is </a:t>
            </a:r>
            <a:r>
              <a:rPr lang="en-US" sz="2400" b="1" dirty="0" smtClean="0">
                <a:solidFill>
                  <a:srgbClr val="FFFFCC"/>
                </a:solidFill>
              </a:rPr>
              <a:t>the</a:t>
            </a:r>
          </a:p>
          <a:p>
            <a:pPr>
              <a:buNone/>
            </a:pPr>
            <a:r>
              <a:rPr lang="en-US" sz="2400" b="1" dirty="0" smtClean="0">
                <a:solidFill>
                  <a:srgbClr val="FFFFCC"/>
                </a:solidFill>
              </a:rPr>
              <a:t>                              foundation  upon </a:t>
            </a:r>
            <a:r>
              <a:rPr lang="en-US" sz="2400" b="1" dirty="0">
                <a:solidFill>
                  <a:srgbClr val="FFFFCC"/>
                </a:solidFill>
              </a:rPr>
              <a:t>which much </a:t>
            </a:r>
            <a:endParaRPr lang="en-US" sz="2400" b="1" dirty="0" smtClean="0">
              <a:solidFill>
                <a:srgbClr val="FFFFCC"/>
              </a:solidFill>
            </a:endParaRPr>
          </a:p>
          <a:p>
            <a:pPr>
              <a:buNone/>
            </a:pPr>
            <a:r>
              <a:rPr lang="en-US" sz="2400" b="1" dirty="0">
                <a:solidFill>
                  <a:srgbClr val="FFFFCC"/>
                </a:solidFill>
              </a:rPr>
              <a:t> </a:t>
            </a:r>
            <a:r>
              <a:rPr lang="en-US" sz="2400" b="1" dirty="0" smtClean="0">
                <a:solidFill>
                  <a:srgbClr val="FFFFCC"/>
                </a:solidFill>
              </a:rPr>
              <a:t>                              subsequent work is </a:t>
            </a:r>
            <a:r>
              <a:rPr lang="en-US" sz="2400" b="1" dirty="0">
                <a:solidFill>
                  <a:srgbClr val="FFFFCC"/>
                </a:solidFill>
              </a:rPr>
              <a:t>based</a:t>
            </a:r>
            <a:r>
              <a:rPr lang="en-US" sz="2400" dirty="0">
                <a:solidFill>
                  <a:srgbClr val="FFFFCC"/>
                </a:solidFill>
              </a:rPr>
              <a:t>. </a:t>
            </a:r>
            <a:r>
              <a:rPr lang="en-US" sz="2400" b="1" dirty="0">
                <a:solidFill>
                  <a:srgbClr val="FFFFCC"/>
                </a:solidFill>
              </a:rPr>
              <a:t> </a:t>
            </a:r>
          </a:p>
        </p:txBody>
      </p:sp>
    </p:spTree>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www.spacearchive.info/hubble-space-telescope.jpg"/>
          <p:cNvPicPr>
            <a:picLocks noChangeAspect="1" noChangeArrowheads="1"/>
          </p:cNvPicPr>
          <p:nvPr/>
        </p:nvPicPr>
        <p:blipFill>
          <a:blip r:embed="rId2" cstate="print">
            <a:lum bright="-11000"/>
          </a:blip>
          <a:srcRect/>
          <a:stretch>
            <a:fillRect/>
          </a:stretch>
        </p:blipFill>
        <p:spPr bwMode="auto">
          <a:xfrm>
            <a:off x="-609600" y="-381000"/>
            <a:ext cx="9753600" cy="7315200"/>
          </a:xfrm>
          <a:prstGeom prst="rect">
            <a:avLst/>
          </a:prstGeom>
          <a:noFill/>
        </p:spPr>
      </p:pic>
      <p:sp>
        <p:nvSpPr>
          <p:cNvPr id="2" name="Title 1"/>
          <p:cNvSpPr>
            <a:spLocks noGrp="1"/>
          </p:cNvSpPr>
          <p:nvPr>
            <p:ph type="title"/>
          </p:nvPr>
        </p:nvSpPr>
        <p:spPr>
          <a:xfrm>
            <a:off x="457200" y="0"/>
            <a:ext cx="8229600" cy="1143000"/>
          </a:xfrm>
        </p:spPr>
        <p:txBody>
          <a:bodyPr/>
          <a:lstStyle/>
          <a:p>
            <a:r>
              <a:rPr lang="en-US" b="1" dirty="0" smtClean="0">
                <a:solidFill>
                  <a:srgbClr val="FFFFCC"/>
                </a:solidFill>
              </a:rPr>
              <a:t>The Search</a:t>
            </a:r>
            <a:endParaRPr lang="en-US" b="1" dirty="0">
              <a:solidFill>
                <a:srgbClr val="FFFFCC"/>
              </a:solidFill>
            </a:endParaRPr>
          </a:p>
        </p:txBody>
      </p:sp>
      <p:sp>
        <p:nvSpPr>
          <p:cNvPr id="3" name="Content Placeholder 2"/>
          <p:cNvSpPr>
            <a:spLocks noGrp="1"/>
          </p:cNvSpPr>
          <p:nvPr>
            <p:ph idx="1"/>
          </p:nvPr>
        </p:nvSpPr>
        <p:spPr>
          <a:xfrm>
            <a:off x="457200" y="1066800"/>
            <a:ext cx="8229600" cy="5410200"/>
          </a:xfrm>
        </p:spPr>
        <p:txBody>
          <a:bodyPr>
            <a:normAutofit/>
          </a:bodyPr>
          <a:lstStyle/>
          <a:p>
            <a:pPr>
              <a:buNone/>
            </a:pPr>
            <a:r>
              <a:rPr lang="en-US" sz="2400" b="1" dirty="0" smtClean="0">
                <a:solidFill>
                  <a:srgbClr val="FFFFCC"/>
                </a:solidFill>
              </a:rPr>
              <a:t>By the late 1970’s, </a:t>
            </a:r>
            <a:r>
              <a:rPr lang="en-US" sz="2400" b="1" dirty="0">
                <a:solidFill>
                  <a:srgbClr val="FFFFCC"/>
                </a:solidFill>
              </a:rPr>
              <a:t>SETI programs had been established </a:t>
            </a:r>
            <a:r>
              <a:rPr lang="en-US" sz="2400" b="1" dirty="0" smtClean="0">
                <a:solidFill>
                  <a:srgbClr val="FFFFCC"/>
                </a:solidFill>
              </a:rPr>
              <a:t>at</a:t>
            </a:r>
          </a:p>
          <a:p>
            <a:pPr>
              <a:buNone/>
            </a:pPr>
            <a:r>
              <a:rPr lang="en-US" sz="2400" b="1" dirty="0" smtClean="0">
                <a:solidFill>
                  <a:srgbClr val="FFFFCC"/>
                </a:solidFill>
              </a:rPr>
              <a:t>NASA's </a:t>
            </a:r>
            <a:r>
              <a:rPr lang="en-US" sz="2400" b="1" dirty="0">
                <a:solidFill>
                  <a:srgbClr val="FFFFCC"/>
                </a:solidFill>
              </a:rPr>
              <a:t>Ames Research Center and at the Jet </a:t>
            </a:r>
            <a:r>
              <a:rPr lang="en-US" sz="2400" b="1" dirty="0" smtClean="0">
                <a:solidFill>
                  <a:srgbClr val="FFFFCC"/>
                </a:solidFill>
              </a:rPr>
              <a:t>Propulsion</a:t>
            </a:r>
          </a:p>
          <a:p>
            <a:pPr>
              <a:buNone/>
            </a:pPr>
            <a:r>
              <a:rPr lang="en-US" sz="2400" b="1" dirty="0" smtClean="0">
                <a:solidFill>
                  <a:srgbClr val="FFFFCC"/>
                </a:solidFill>
              </a:rPr>
              <a:t>Laboratory</a:t>
            </a:r>
            <a:r>
              <a:rPr lang="en-US" sz="2400" b="1" dirty="0">
                <a:solidFill>
                  <a:srgbClr val="FFFFCC"/>
                </a:solidFill>
              </a:rPr>
              <a:t> </a:t>
            </a:r>
            <a:r>
              <a:rPr lang="en-US" sz="2400" b="1" dirty="0" smtClean="0">
                <a:solidFill>
                  <a:srgbClr val="FFFFCC"/>
                </a:solidFill>
              </a:rPr>
              <a:t>(JPL</a:t>
            </a:r>
            <a:r>
              <a:rPr lang="en-US" sz="2400" b="1" dirty="0">
                <a:solidFill>
                  <a:srgbClr val="FFFFCC"/>
                </a:solidFill>
              </a:rPr>
              <a:t>) in Pasadena, California</a:t>
            </a:r>
            <a:r>
              <a:rPr lang="en-US" sz="2400" b="1" dirty="0" smtClean="0">
                <a:solidFill>
                  <a:srgbClr val="FFFFCC"/>
                </a:solidFill>
              </a:rPr>
              <a:t>. </a:t>
            </a:r>
            <a:r>
              <a:rPr lang="en-US" sz="2400" b="1" dirty="0">
                <a:solidFill>
                  <a:srgbClr val="FFFFCC"/>
                </a:solidFill>
              </a:rPr>
              <a:t>These groups </a:t>
            </a:r>
            <a:r>
              <a:rPr lang="en-US" sz="2400" b="1" dirty="0" smtClean="0">
                <a:solidFill>
                  <a:srgbClr val="FFFFCC"/>
                </a:solidFill>
              </a:rPr>
              <a:t>arrived</a:t>
            </a:r>
          </a:p>
          <a:p>
            <a:pPr>
              <a:buNone/>
            </a:pPr>
            <a:r>
              <a:rPr lang="en-US" sz="2400" b="1" dirty="0" smtClean="0">
                <a:solidFill>
                  <a:srgbClr val="FFFFCC"/>
                </a:solidFill>
              </a:rPr>
              <a:t>at </a:t>
            </a:r>
            <a:r>
              <a:rPr lang="en-US" sz="2400" b="1" dirty="0">
                <a:solidFill>
                  <a:srgbClr val="FFFFCC"/>
                </a:solidFill>
              </a:rPr>
              <a:t>a </a:t>
            </a:r>
            <a:r>
              <a:rPr lang="en-US" sz="2400" b="1" dirty="0" smtClean="0">
                <a:solidFill>
                  <a:srgbClr val="FFFFCC"/>
                </a:solidFill>
              </a:rPr>
              <a:t>dual-mode strategy </a:t>
            </a:r>
            <a:r>
              <a:rPr lang="en-US" sz="2400" b="1" dirty="0">
                <a:solidFill>
                  <a:srgbClr val="FFFFCC"/>
                </a:solidFill>
              </a:rPr>
              <a:t>for a large-scale SETI project. </a:t>
            </a:r>
            <a:r>
              <a:rPr lang="en-US" sz="2400" b="1" dirty="0" smtClean="0">
                <a:solidFill>
                  <a:srgbClr val="FFFFCC"/>
                </a:solidFill>
              </a:rPr>
              <a:t>Ames </a:t>
            </a:r>
          </a:p>
          <a:p>
            <a:pPr>
              <a:buNone/>
            </a:pPr>
            <a:r>
              <a:rPr lang="en-US" sz="2400" b="1" dirty="0" smtClean="0">
                <a:solidFill>
                  <a:srgbClr val="FFFFCC"/>
                </a:solidFill>
              </a:rPr>
              <a:t>would </a:t>
            </a:r>
            <a:r>
              <a:rPr lang="en-US" sz="2400" b="1" dirty="0">
                <a:solidFill>
                  <a:srgbClr val="FFFFCC"/>
                </a:solidFill>
              </a:rPr>
              <a:t>examine </a:t>
            </a:r>
            <a:r>
              <a:rPr lang="en-US" sz="2400" b="1" dirty="0" smtClean="0">
                <a:solidFill>
                  <a:srgbClr val="FFFFCC"/>
                </a:solidFill>
              </a:rPr>
              <a:t>1,000 Sun-like </a:t>
            </a:r>
            <a:r>
              <a:rPr lang="en-US" sz="2400" b="1" dirty="0">
                <a:solidFill>
                  <a:srgbClr val="FFFFCC"/>
                </a:solidFill>
              </a:rPr>
              <a:t>stars in a </a:t>
            </a:r>
            <a:r>
              <a:rPr lang="en-US" sz="2400" b="1" dirty="0" smtClean="0">
                <a:solidFill>
                  <a:srgbClr val="FFFFCC"/>
                </a:solidFill>
              </a:rPr>
              <a:t>targeted search,</a:t>
            </a:r>
          </a:p>
          <a:p>
            <a:pPr>
              <a:buNone/>
            </a:pPr>
            <a:r>
              <a:rPr lang="en-US" sz="2400" b="1" dirty="0" smtClean="0">
                <a:solidFill>
                  <a:srgbClr val="FFFFCC"/>
                </a:solidFill>
              </a:rPr>
              <a:t>capable </a:t>
            </a:r>
            <a:r>
              <a:rPr lang="en-US" sz="2400" b="1" dirty="0">
                <a:solidFill>
                  <a:srgbClr val="FFFFCC"/>
                </a:solidFill>
              </a:rPr>
              <a:t>of detecting weak </a:t>
            </a:r>
            <a:r>
              <a:rPr lang="en-US" sz="2400" b="1" dirty="0" smtClean="0">
                <a:solidFill>
                  <a:srgbClr val="FFFFCC"/>
                </a:solidFill>
              </a:rPr>
              <a:t>or sporadic </a:t>
            </a:r>
            <a:r>
              <a:rPr lang="en-US" sz="2400" b="1" dirty="0">
                <a:solidFill>
                  <a:srgbClr val="FFFFCC"/>
                </a:solidFill>
              </a:rPr>
              <a:t>signals. JPL </a:t>
            </a:r>
            <a:r>
              <a:rPr lang="en-US" sz="2400" b="1" dirty="0" smtClean="0">
                <a:solidFill>
                  <a:srgbClr val="FFFFCC"/>
                </a:solidFill>
              </a:rPr>
              <a:t>would</a:t>
            </a:r>
          </a:p>
          <a:p>
            <a:pPr>
              <a:buNone/>
            </a:pPr>
            <a:r>
              <a:rPr lang="en-US" sz="2400" b="1" dirty="0" smtClean="0">
                <a:solidFill>
                  <a:srgbClr val="FFFFCC"/>
                </a:solidFill>
              </a:rPr>
              <a:t>systematically </a:t>
            </a:r>
            <a:r>
              <a:rPr lang="en-US" sz="2400" b="1" dirty="0">
                <a:solidFill>
                  <a:srgbClr val="FFFFCC"/>
                </a:solidFill>
              </a:rPr>
              <a:t>sweep all directions in </a:t>
            </a:r>
            <a:r>
              <a:rPr lang="en-US" sz="2400" b="1" dirty="0" smtClean="0">
                <a:solidFill>
                  <a:srgbClr val="FFFFCC"/>
                </a:solidFill>
              </a:rPr>
              <a:t>a Sky </a:t>
            </a:r>
            <a:r>
              <a:rPr lang="en-US" sz="2400" b="1" dirty="0">
                <a:solidFill>
                  <a:srgbClr val="FFFFCC"/>
                </a:solidFill>
              </a:rPr>
              <a:t>Survey</a:t>
            </a:r>
            <a:r>
              <a:rPr lang="en-US" sz="2400" b="1" dirty="0" smtClean="0">
                <a:solidFill>
                  <a:srgbClr val="FFFFCC"/>
                </a:solidFill>
              </a:rPr>
              <a:t>.</a:t>
            </a:r>
          </a:p>
          <a:p>
            <a:pPr>
              <a:buNone/>
            </a:pPr>
            <a:endParaRPr lang="en-US" sz="2400" b="1" dirty="0" smtClean="0"/>
          </a:p>
        </p:txBody>
      </p:sp>
      <p:pic>
        <p:nvPicPr>
          <p:cNvPr id="15364" name="Picture 4" descr="https://encrypted-tbn1.gstatic.com/images?q=tbn:ANd9GcRiGPZN58m9PkDfpwhTcHxO9ODqEuze5IAWSp51tCJMEVDxuKV-aw"/>
          <p:cNvPicPr>
            <a:picLocks noChangeAspect="1" noChangeArrowheads="1"/>
          </p:cNvPicPr>
          <p:nvPr/>
        </p:nvPicPr>
        <p:blipFill>
          <a:blip r:embed="rId3" cstate="print"/>
          <a:srcRect/>
          <a:stretch>
            <a:fillRect/>
          </a:stretch>
        </p:blipFill>
        <p:spPr bwMode="auto">
          <a:xfrm>
            <a:off x="-609600" y="4648200"/>
            <a:ext cx="7467600" cy="2398592"/>
          </a:xfrm>
          <a:prstGeom prst="rect">
            <a:avLst/>
          </a:prstGeom>
          <a:noFill/>
        </p:spPr>
      </p:pic>
    </p:spTree>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www.spacearchive.info/hubble-space-telescope.jpg"/>
          <p:cNvPicPr>
            <a:picLocks noChangeAspect="1" noChangeArrowheads="1"/>
          </p:cNvPicPr>
          <p:nvPr/>
        </p:nvPicPr>
        <p:blipFill>
          <a:blip r:embed="rId2" cstate="print">
            <a:lum bright="-11000"/>
          </a:blip>
          <a:srcRect/>
          <a:stretch>
            <a:fillRect/>
          </a:stretch>
        </p:blipFill>
        <p:spPr bwMode="auto">
          <a:xfrm>
            <a:off x="-609600" y="-381000"/>
            <a:ext cx="9753600" cy="7315200"/>
          </a:xfrm>
          <a:prstGeom prst="rect">
            <a:avLst/>
          </a:prstGeom>
          <a:noFill/>
        </p:spPr>
      </p:pic>
      <p:sp>
        <p:nvSpPr>
          <p:cNvPr id="2" name="Title 1"/>
          <p:cNvSpPr>
            <a:spLocks noGrp="1"/>
          </p:cNvSpPr>
          <p:nvPr>
            <p:ph type="title"/>
          </p:nvPr>
        </p:nvSpPr>
        <p:spPr/>
        <p:txBody>
          <a:bodyPr/>
          <a:lstStyle/>
          <a:p>
            <a:r>
              <a:rPr lang="en-US" b="1" dirty="0" smtClean="0">
                <a:solidFill>
                  <a:srgbClr val="FFFFCC"/>
                </a:solidFill>
              </a:rPr>
              <a:t>SETI and NASA</a:t>
            </a:r>
            <a:endParaRPr lang="en-US" b="1" dirty="0">
              <a:solidFill>
                <a:srgbClr val="FFFFCC"/>
              </a:solidFill>
            </a:endParaRPr>
          </a:p>
        </p:txBody>
      </p:sp>
      <p:sp>
        <p:nvSpPr>
          <p:cNvPr id="3" name="Content Placeholder 2"/>
          <p:cNvSpPr>
            <a:spLocks noGrp="1"/>
          </p:cNvSpPr>
          <p:nvPr>
            <p:ph idx="1"/>
          </p:nvPr>
        </p:nvSpPr>
        <p:spPr>
          <a:xfrm>
            <a:off x="457200" y="1371600"/>
            <a:ext cx="8229600" cy="5105400"/>
          </a:xfrm>
        </p:spPr>
        <p:txBody>
          <a:bodyPr>
            <a:normAutofit fontScale="92500" lnSpcReduction="10000"/>
          </a:bodyPr>
          <a:lstStyle/>
          <a:p>
            <a:pPr>
              <a:buNone/>
            </a:pPr>
            <a:r>
              <a:rPr lang="en-US" sz="2400" b="1" dirty="0">
                <a:solidFill>
                  <a:srgbClr val="FFFFCC"/>
                </a:solidFill>
              </a:rPr>
              <a:t>November 20, </a:t>
            </a:r>
            <a:r>
              <a:rPr lang="en-US" sz="2400" b="1" dirty="0" smtClean="0">
                <a:solidFill>
                  <a:srgbClr val="FFFFCC"/>
                </a:solidFill>
              </a:rPr>
              <a:t>1984, The SETI Institute was born. John </a:t>
            </a:r>
          </a:p>
          <a:p>
            <a:pPr>
              <a:buNone/>
            </a:pPr>
            <a:r>
              <a:rPr lang="en-US" sz="2400" b="1" dirty="0" err="1" smtClean="0">
                <a:solidFill>
                  <a:srgbClr val="FFFFCC"/>
                </a:solidFill>
              </a:rPr>
              <a:t>Billingham</a:t>
            </a:r>
            <a:r>
              <a:rPr lang="en-US" sz="2400" b="1" dirty="0" smtClean="0">
                <a:solidFill>
                  <a:srgbClr val="FFFFCC"/>
                </a:solidFill>
              </a:rPr>
              <a:t>, </a:t>
            </a:r>
            <a:r>
              <a:rPr lang="en-US" sz="2400" b="1" dirty="0">
                <a:solidFill>
                  <a:srgbClr val="FFFFCC"/>
                </a:solidFill>
              </a:rPr>
              <a:t>Chief of Life Sciences at NASA Ames </a:t>
            </a:r>
            <a:r>
              <a:rPr lang="en-US" sz="2400" b="1" dirty="0" smtClean="0">
                <a:solidFill>
                  <a:srgbClr val="FFFFCC"/>
                </a:solidFill>
              </a:rPr>
              <a:t>Research</a:t>
            </a:r>
          </a:p>
          <a:p>
            <a:pPr>
              <a:buNone/>
            </a:pPr>
            <a:r>
              <a:rPr lang="en-US" sz="2400" b="1" dirty="0" smtClean="0">
                <a:solidFill>
                  <a:srgbClr val="FFFFCC"/>
                </a:solidFill>
              </a:rPr>
              <a:t>Center</a:t>
            </a:r>
            <a:r>
              <a:rPr lang="en-US" sz="2400" b="1" dirty="0">
                <a:solidFill>
                  <a:srgbClr val="FFFFCC"/>
                </a:solidFill>
              </a:rPr>
              <a:t>, had been nurturing NASA’s interest in SETI since he </a:t>
            </a:r>
            <a:endParaRPr lang="en-US" sz="2400" b="1" dirty="0" smtClean="0">
              <a:solidFill>
                <a:srgbClr val="FFFFCC"/>
              </a:solidFill>
            </a:endParaRPr>
          </a:p>
          <a:p>
            <a:pPr>
              <a:buNone/>
            </a:pPr>
            <a:r>
              <a:rPr lang="en-US" sz="2400" b="1" dirty="0" smtClean="0">
                <a:solidFill>
                  <a:srgbClr val="FFFFCC"/>
                </a:solidFill>
              </a:rPr>
              <a:t>stewarded </a:t>
            </a:r>
            <a:r>
              <a:rPr lang="en-US" sz="2400" b="1" dirty="0">
                <a:solidFill>
                  <a:srgbClr val="FFFFCC"/>
                </a:solidFill>
              </a:rPr>
              <a:t>the 1971 publication of </a:t>
            </a:r>
            <a:r>
              <a:rPr lang="en-US" sz="2400" b="1" i="1" u="sng" dirty="0" smtClean="0">
                <a:solidFill>
                  <a:srgbClr val="FFFFCC"/>
                </a:solidFill>
              </a:rPr>
              <a:t>Project Cyclops</a:t>
            </a:r>
            <a:r>
              <a:rPr lang="en-US" sz="2400" b="1" dirty="0" smtClean="0">
                <a:solidFill>
                  <a:srgbClr val="FFFFCC"/>
                </a:solidFill>
              </a:rPr>
              <a:t>, </a:t>
            </a:r>
            <a:r>
              <a:rPr lang="en-US" sz="2400" b="1" dirty="0">
                <a:solidFill>
                  <a:srgbClr val="FFFFCC"/>
                </a:solidFill>
              </a:rPr>
              <a:t>edited </a:t>
            </a:r>
            <a:r>
              <a:rPr lang="en-US" sz="2400" b="1" dirty="0" smtClean="0">
                <a:solidFill>
                  <a:srgbClr val="FFFFCC"/>
                </a:solidFill>
              </a:rPr>
              <a:t>by</a:t>
            </a:r>
          </a:p>
          <a:p>
            <a:pPr>
              <a:buNone/>
            </a:pPr>
            <a:r>
              <a:rPr lang="en-US" sz="2400" b="1" dirty="0" smtClean="0">
                <a:solidFill>
                  <a:srgbClr val="FFFFCC"/>
                </a:solidFill>
              </a:rPr>
              <a:t>Bernard M. (Barney) Oliver.</a:t>
            </a:r>
          </a:p>
          <a:p>
            <a:pPr>
              <a:buNone/>
            </a:pPr>
            <a:endParaRPr lang="en-US" sz="2400" b="1" dirty="0" smtClean="0">
              <a:solidFill>
                <a:srgbClr val="FFFFCC"/>
              </a:solidFill>
            </a:endParaRPr>
          </a:p>
          <a:p>
            <a:pPr>
              <a:buNone/>
            </a:pPr>
            <a:r>
              <a:rPr lang="en-US" sz="2400" b="1" dirty="0" smtClean="0">
                <a:solidFill>
                  <a:srgbClr val="FFFFCC"/>
                </a:solidFill>
              </a:rPr>
              <a:t>In 1988, NASA Headquarters formally adopted the </a:t>
            </a:r>
          </a:p>
          <a:p>
            <a:pPr>
              <a:buNone/>
            </a:pPr>
            <a:r>
              <a:rPr lang="en-US" sz="2400" b="1" dirty="0" smtClean="0">
                <a:solidFill>
                  <a:srgbClr val="FFFFCC"/>
                </a:solidFill>
              </a:rPr>
              <a:t>dual-mode strategy for a large-scale SETI projects, </a:t>
            </a:r>
          </a:p>
          <a:p>
            <a:pPr>
              <a:buNone/>
            </a:pPr>
            <a:r>
              <a:rPr lang="en-US" sz="2400" b="1" dirty="0" smtClean="0">
                <a:solidFill>
                  <a:srgbClr val="FFFFCC"/>
                </a:solidFill>
              </a:rPr>
              <a:t>and funded the program.</a:t>
            </a:r>
          </a:p>
          <a:p>
            <a:pPr>
              <a:buNone/>
            </a:pPr>
            <a:endParaRPr lang="en-US" sz="2400" b="1" dirty="0" smtClean="0">
              <a:solidFill>
                <a:srgbClr val="FFFFCC"/>
              </a:solidFill>
            </a:endParaRPr>
          </a:p>
          <a:p>
            <a:pPr>
              <a:buNone/>
            </a:pPr>
            <a:r>
              <a:rPr lang="en-US" sz="2400" b="1" dirty="0" smtClean="0">
                <a:solidFill>
                  <a:srgbClr val="FFFFCC"/>
                </a:solidFill>
              </a:rPr>
              <a:t>                          In 1992,  the observations began. </a:t>
            </a:r>
          </a:p>
          <a:p>
            <a:pPr>
              <a:buNone/>
            </a:pPr>
            <a:r>
              <a:rPr lang="en-US" sz="2400" b="1" dirty="0" smtClean="0">
                <a:solidFill>
                  <a:srgbClr val="FFFFCC"/>
                </a:solidFill>
              </a:rPr>
              <a:t>                          Within a year, Congress terminated</a:t>
            </a:r>
          </a:p>
          <a:p>
            <a:pPr>
              <a:buNone/>
            </a:pPr>
            <a:r>
              <a:rPr lang="en-US" sz="2400" b="1" dirty="0" smtClean="0">
                <a:solidFill>
                  <a:srgbClr val="FFFFCC"/>
                </a:solidFill>
              </a:rPr>
              <a:t>                          funding.</a:t>
            </a:r>
            <a:endParaRPr lang="en-US" sz="2400" b="1" dirty="0">
              <a:solidFill>
                <a:srgbClr val="FFFFCC"/>
              </a:solidFill>
            </a:endParaRPr>
          </a:p>
        </p:txBody>
      </p:sp>
      <p:pic>
        <p:nvPicPr>
          <p:cNvPr id="15362" name="Picture 2" descr="ozma"/>
          <p:cNvPicPr>
            <a:picLocks noChangeAspect="1" noChangeArrowheads="1"/>
          </p:cNvPicPr>
          <p:nvPr/>
        </p:nvPicPr>
        <p:blipFill>
          <a:blip r:embed="rId3" cstate="print"/>
          <a:srcRect/>
          <a:stretch>
            <a:fillRect/>
          </a:stretch>
        </p:blipFill>
        <p:spPr bwMode="auto">
          <a:xfrm>
            <a:off x="6563456" y="3733800"/>
            <a:ext cx="2334171" cy="3124200"/>
          </a:xfrm>
          <a:prstGeom prst="rect">
            <a:avLst/>
          </a:prstGeom>
          <a:noFill/>
        </p:spPr>
      </p:pic>
    </p:spTree>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www.spacearchive.info/hubble-space-telescope.jpg"/>
          <p:cNvPicPr>
            <a:picLocks noChangeAspect="1" noChangeArrowheads="1"/>
          </p:cNvPicPr>
          <p:nvPr/>
        </p:nvPicPr>
        <p:blipFill>
          <a:blip r:embed="rId2" cstate="print">
            <a:lum bright="-10000"/>
          </a:blip>
          <a:srcRect/>
          <a:stretch>
            <a:fillRect/>
          </a:stretch>
        </p:blipFill>
        <p:spPr bwMode="auto">
          <a:xfrm>
            <a:off x="-609600" y="-381000"/>
            <a:ext cx="9753600" cy="7315200"/>
          </a:xfrm>
          <a:prstGeom prst="rect">
            <a:avLst/>
          </a:prstGeom>
          <a:noFill/>
        </p:spPr>
      </p:pic>
      <p:sp>
        <p:nvSpPr>
          <p:cNvPr id="2" name="Title 1"/>
          <p:cNvSpPr>
            <a:spLocks noGrp="1"/>
          </p:cNvSpPr>
          <p:nvPr>
            <p:ph type="title"/>
          </p:nvPr>
        </p:nvSpPr>
        <p:spPr/>
        <p:txBody>
          <a:bodyPr/>
          <a:lstStyle/>
          <a:p>
            <a:r>
              <a:rPr lang="en-US" b="1" dirty="0" smtClean="0">
                <a:solidFill>
                  <a:srgbClr val="FFFFCC"/>
                </a:solidFill>
              </a:rPr>
              <a:t>What Now?</a:t>
            </a:r>
            <a:endParaRPr lang="en-US" b="1" dirty="0">
              <a:solidFill>
                <a:srgbClr val="FFFFCC"/>
              </a:solidFill>
            </a:endParaRPr>
          </a:p>
        </p:txBody>
      </p:sp>
      <p:sp>
        <p:nvSpPr>
          <p:cNvPr id="3" name="Content Placeholder 2"/>
          <p:cNvSpPr>
            <a:spLocks noGrp="1"/>
          </p:cNvSpPr>
          <p:nvPr>
            <p:ph idx="1"/>
          </p:nvPr>
        </p:nvSpPr>
        <p:spPr>
          <a:xfrm>
            <a:off x="457200" y="1371600"/>
            <a:ext cx="8229600" cy="5105400"/>
          </a:xfrm>
        </p:spPr>
        <p:txBody>
          <a:bodyPr>
            <a:normAutofit/>
          </a:bodyPr>
          <a:lstStyle/>
          <a:p>
            <a:pPr>
              <a:buNone/>
            </a:pPr>
            <a:r>
              <a:rPr lang="en-US" sz="2400" b="1" dirty="0">
                <a:solidFill>
                  <a:srgbClr val="FFFFCC"/>
                </a:solidFill>
              </a:rPr>
              <a:t>With NASA no longer involved, both researchers and interested </a:t>
            </a:r>
            <a:endParaRPr lang="en-US" sz="2400" b="1" dirty="0" smtClean="0">
              <a:solidFill>
                <a:srgbClr val="FFFFCC"/>
              </a:solidFill>
            </a:endParaRPr>
          </a:p>
          <a:p>
            <a:pPr>
              <a:buNone/>
            </a:pPr>
            <a:r>
              <a:rPr lang="en-US" sz="2400" b="1" dirty="0" smtClean="0">
                <a:solidFill>
                  <a:srgbClr val="FFFFCC"/>
                </a:solidFill>
              </a:rPr>
              <a:t>members </a:t>
            </a:r>
            <a:r>
              <a:rPr lang="en-US" sz="2400" b="1" dirty="0">
                <a:solidFill>
                  <a:srgbClr val="FFFFCC"/>
                </a:solidFill>
              </a:rPr>
              <a:t>of the public saw a diminished chance to answer, </a:t>
            </a:r>
            <a:endParaRPr lang="en-US" sz="2400" b="1" dirty="0" smtClean="0">
              <a:solidFill>
                <a:srgbClr val="FFFFCC"/>
              </a:solidFill>
            </a:endParaRPr>
          </a:p>
          <a:p>
            <a:pPr>
              <a:buNone/>
            </a:pPr>
            <a:r>
              <a:rPr lang="en-US" sz="2400" b="1" dirty="0" smtClean="0">
                <a:solidFill>
                  <a:srgbClr val="FFFFCC"/>
                </a:solidFill>
              </a:rPr>
              <a:t>within </a:t>
            </a:r>
            <a:r>
              <a:rPr lang="en-US" sz="2400" b="1" dirty="0">
                <a:solidFill>
                  <a:srgbClr val="FFFFCC"/>
                </a:solidFill>
              </a:rPr>
              <a:t>their lifetimes, the profound </a:t>
            </a:r>
            <a:r>
              <a:rPr lang="en-US" sz="2400" b="1" dirty="0" smtClean="0">
                <a:solidFill>
                  <a:srgbClr val="FFFFCC"/>
                </a:solidFill>
              </a:rPr>
              <a:t>question, “Is there </a:t>
            </a:r>
          </a:p>
          <a:p>
            <a:pPr>
              <a:buNone/>
            </a:pPr>
            <a:r>
              <a:rPr lang="en-US" sz="2400" b="1" dirty="0" smtClean="0">
                <a:solidFill>
                  <a:srgbClr val="FFFFCC"/>
                </a:solidFill>
              </a:rPr>
              <a:t>intelligent life out there?”.  The SETI institute decided to </a:t>
            </a:r>
          </a:p>
          <a:p>
            <a:pPr>
              <a:buNone/>
            </a:pPr>
            <a:r>
              <a:rPr lang="en-US" sz="2400" b="1" dirty="0" smtClean="0">
                <a:solidFill>
                  <a:srgbClr val="FFFFCC"/>
                </a:solidFill>
              </a:rPr>
              <a:t>continue their mission to answer that question and more with </a:t>
            </a:r>
          </a:p>
          <a:p>
            <a:pPr>
              <a:buNone/>
            </a:pPr>
            <a:r>
              <a:rPr lang="en-US" sz="2400" b="1" dirty="0" smtClean="0">
                <a:solidFill>
                  <a:srgbClr val="FFFFCC"/>
                </a:solidFill>
              </a:rPr>
              <a:t>private funding.</a:t>
            </a:r>
          </a:p>
        </p:txBody>
      </p:sp>
    </p:spTree>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www.spacearchive.info/hubble-space-telescope.jpg"/>
          <p:cNvPicPr>
            <a:picLocks noChangeAspect="1" noChangeArrowheads="1"/>
          </p:cNvPicPr>
          <p:nvPr/>
        </p:nvPicPr>
        <p:blipFill>
          <a:blip r:embed="rId2" cstate="print">
            <a:lum bright="-11000"/>
          </a:blip>
          <a:srcRect/>
          <a:stretch>
            <a:fillRect/>
          </a:stretch>
        </p:blipFill>
        <p:spPr bwMode="auto">
          <a:xfrm>
            <a:off x="-609600" y="-381000"/>
            <a:ext cx="9753600" cy="7315200"/>
          </a:xfrm>
          <a:prstGeom prst="rect">
            <a:avLst/>
          </a:prstGeom>
          <a:noFill/>
        </p:spPr>
      </p:pic>
      <p:sp>
        <p:nvSpPr>
          <p:cNvPr id="2" name="Title 1"/>
          <p:cNvSpPr>
            <a:spLocks noGrp="1"/>
          </p:cNvSpPr>
          <p:nvPr>
            <p:ph type="title"/>
          </p:nvPr>
        </p:nvSpPr>
        <p:spPr/>
        <p:txBody>
          <a:bodyPr/>
          <a:lstStyle/>
          <a:p>
            <a:r>
              <a:rPr lang="en-US" b="1" dirty="0" smtClean="0">
                <a:solidFill>
                  <a:srgbClr val="FFFFCC"/>
                </a:solidFill>
              </a:rPr>
              <a:t>Project Phoenix</a:t>
            </a:r>
            <a:endParaRPr lang="en-US" b="1" dirty="0">
              <a:solidFill>
                <a:srgbClr val="FFFFCC"/>
              </a:solidFill>
            </a:endParaRPr>
          </a:p>
        </p:txBody>
      </p:sp>
      <p:sp>
        <p:nvSpPr>
          <p:cNvPr id="3" name="Content Placeholder 2"/>
          <p:cNvSpPr>
            <a:spLocks noGrp="1"/>
          </p:cNvSpPr>
          <p:nvPr>
            <p:ph idx="1"/>
          </p:nvPr>
        </p:nvSpPr>
        <p:spPr>
          <a:xfrm>
            <a:off x="457200" y="1371600"/>
            <a:ext cx="8229600" cy="5105400"/>
          </a:xfrm>
        </p:spPr>
        <p:txBody>
          <a:bodyPr>
            <a:normAutofit/>
          </a:bodyPr>
          <a:lstStyle/>
          <a:p>
            <a:pPr>
              <a:buNone/>
            </a:pPr>
            <a:r>
              <a:rPr lang="en-US" sz="2400" b="1" dirty="0" smtClean="0">
                <a:solidFill>
                  <a:srgbClr val="FFFFCC"/>
                </a:solidFill>
              </a:rPr>
              <a:t>Project Phoenix is the successor </a:t>
            </a:r>
            <a:r>
              <a:rPr lang="en-US" sz="2400" b="1" dirty="0" smtClean="0">
                <a:solidFill>
                  <a:srgbClr val="FFFFCC"/>
                </a:solidFill>
              </a:rPr>
              <a:t>to the ambitious NASA </a:t>
            </a:r>
            <a:r>
              <a:rPr lang="en-US" sz="2400" b="1" dirty="0" smtClean="0">
                <a:solidFill>
                  <a:srgbClr val="FFFFCC"/>
                </a:solidFill>
              </a:rPr>
              <a:t>SETI program </a:t>
            </a:r>
            <a:r>
              <a:rPr lang="en-US" sz="2400" b="1" dirty="0" smtClean="0">
                <a:solidFill>
                  <a:srgbClr val="FFFFCC"/>
                </a:solidFill>
              </a:rPr>
              <a:t>which was cancelled by the American Congress in 1993</a:t>
            </a:r>
            <a:r>
              <a:rPr lang="en-US" sz="2400" b="1" dirty="0" smtClean="0">
                <a:solidFill>
                  <a:srgbClr val="FFFFCC"/>
                </a:solidFill>
              </a:rPr>
              <a:t>.  It is operated </a:t>
            </a:r>
            <a:r>
              <a:rPr lang="en-US" sz="2400" b="1" dirty="0" smtClean="0">
                <a:solidFill>
                  <a:srgbClr val="FFFFCC"/>
                </a:solidFill>
              </a:rPr>
              <a:t>by the SETI Institute, </a:t>
            </a:r>
            <a:r>
              <a:rPr lang="en-US" sz="2400" b="1" dirty="0" smtClean="0">
                <a:solidFill>
                  <a:srgbClr val="FFFFCC"/>
                </a:solidFill>
              </a:rPr>
              <a:t>it is </a:t>
            </a:r>
            <a:r>
              <a:rPr lang="en-US" sz="2400" b="1" dirty="0" smtClean="0">
                <a:solidFill>
                  <a:srgbClr val="FFFFCC"/>
                </a:solidFill>
              </a:rPr>
              <a:t>the world's most sensitive and comprehensive search for extraterrestrial intelligence. Its aim is to detect the presence of other </a:t>
            </a:r>
            <a:r>
              <a:rPr lang="en-US" sz="2400" b="1" dirty="0" smtClean="0">
                <a:solidFill>
                  <a:srgbClr val="FFFFCC"/>
                </a:solidFill>
              </a:rPr>
              <a:t>civilizations </a:t>
            </a:r>
            <a:r>
              <a:rPr lang="en-US" sz="2400" b="1" dirty="0" smtClean="0">
                <a:solidFill>
                  <a:srgbClr val="FFFFCC"/>
                </a:solidFill>
              </a:rPr>
              <a:t>by listening for radio signals that are either being deliberately beamed our way, or are inadvertently transmitted from another planet.</a:t>
            </a:r>
            <a:endParaRPr lang="en-US" sz="2400" b="1" dirty="0" smtClean="0">
              <a:solidFill>
                <a:srgbClr val="FFFFCC"/>
              </a:solidFill>
            </a:endParaRPr>
          </a:p>
        </p:txBody>
      </p:sp>
      <p:pic>
        <p:nvPicPr>
          <p:cNvPr id="1026" name="Picture 2" descr="Arecibo Radio Telescope in Puerto Rico"/>
          <p:cNvPicPr>
            <a:picLocks noChangeAspect="1" noChangeArrowheads="1"/>
          </p:cNvPicPr>
          <p:nvPr/>
        </p:nvPicPr>
        <p:blipFill>
          <a:blip r:embed="rId3" cstate="print"/>
          <a:srcRect/>
          <a:stretch>
            <a:fillRect/>
          </a:stretch>
        </p:blipFill>
        <p:spPr bwMode="auto">
          <a:xfrm>
            <a:off x="2590800" y="4408210"/>
            <a:ext cx="3200400" cy="2449790"/>
          </a:xfrm>
          <a:prstGeom prst="rect">
            <a:avLst/>
          </a:prstGeom>
          <a:noFill/>
        </p:spPr>
      </p:pic>
    </p:spTree>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www.spacearchive.info/hubble-space-telescope.jpg"/>
          <p:cNvPicPr>
            <a:picLocks noChangeAspect="1" noChangeArrowheads="1"/>
          </p:cNvPicPr>
          <p:nvPr/>
        </p:nvPicPr>
        <p:blipFill>
          <a:blip r:embed="rId2" cstate="print">
            <a:lum bright="-10000"/>
          </a:blip>
          <a:srcRect/>
          <a:stretch>
            <a:fillRect/>
          </a:stretch>
        </p:blipFill>
        <p:spPr bwMode="auto">
          <a:xfrm>
            <a:off x="-609600" y="-381000"/>
            <a:ext cx="9753600" cy="7315200"/>
          </a:xfrm>
          <a:prstGeom prst="rect">
            <a:avLst/>
          </a:prstGeom>
          <a:noFill/>
        </p:spPr>
      </p:pic>
      <p:sp>
        <p:nvSpPr>
          <p:cNvPr id="2" name="Title 1"/>
          <p:cNvSpPr>
            <a:spLocks noGrp="1"/>
          </p:cNvSpPr>
          <p:nvPr>
            <p:ph type="title"/>
          </p:nvPr>
        </p:nvSpPr>
        <p:spPr/>
        <p:txBody>
          <a:bodyPr/>
          <a:lstStyle/>
          <a:p>
            <a:r>
              <a:rPr lang="en-US" b="1" dirty="0" smtClean="0">
                <a:solidFill>
                  <a:srgbClr val="FFFFCC"/>
                </a:solidFill>
              </a:rPr>
              <a:t>Project </a:t>
            </a:r>
            <a:r>
              <a:rPr lang="en-US" b="1" dirty="0" smtClean="0">
                <a:solidFill>
                  <a:srgbClr val="FFFFCC"/>
                </a:solidFill>
              </a:rPr>
              <a:t>Phoenix Continued</a:t>
            </a:r>
            <a:endParaRPr lang="en-US" b="1" dirty="0">
              <a:solidFill>
                <a:srgbClr val="FFFFCC"/>
              </a:solidFill>
            </a:endParaRPr>
          </a:p>
        </p:txBody>
      </p:sp>
      <p:sp>
        <p:nvSpPr>
          <p:cNvPr id="3" name="Content Placeholder 2"/>
          <p:cNvSpPr>
            <a:spLocks noGrp="1"/>
          </p:cNvSpPr>
          <p:nvPr>
            <p:ph idx="1"/>
          </p:nvPr>
        </p:nvSpPr>
        <p:spPr>
          <a:xfrm>
            <a:off x="457200" y="1371600"/>
            <a:ext cx="8229600" cy="5105400"/>
          </a:xfrm>
        </p:spPr>
        <p:txBody>
          <a:bodyPr>
            <a:normAutofit fontScale="92500" lnSpcReduction="10000"/>
          </a:bodyPr>
          <a:lstStyle/>
          <a:p>
            <a:pPr>
              <a:buNone/>
            </a:pPr>
            <a:r>
              <a:rPr lang="en-US" sz="2400" b="1" dirty="0" smtClean="0">
                <a:solidFill>
                  <a:srgbClr val="FFFFCC"/>
                </a:solidFill>
              </a:rPr>
              <a:t>Project Phoenix began observations in February 1995 using the </a:t>
            </a:r>
            <a:r>
              <a:rPr lang="en-US" sz="2400" b="1" dirty="0" err="1" smtClean="0">
                <a:solidFill>
                  <a:srgbClr val="FFFFCC"/>
                </a:solidFill>
              </a:rPr>
              <a:t>Parkes</a:t>
            </a:r>
            <a:r>
              <a:rPr lang="en-US" sz="2400" b="1" dirty="0" smtClean="0">
                <a:solidFill>
                  <a:srgbClr val="FFFFCC"/>
                </a:solidFill>
              </a:rPr>
              <a:t> 64m radio telescope in New South Wales, Australia along with the smaller </a:t>
            </a:r>
            <a:r>
              <a:rPr lang="en-US" sz="2400" b="1" dirty="0" err="1" smtClean="0">
                <a:solidFill>
                  <a:srgbClr val="FFFFCC"/>
                </a:solidFill>
              </a:rPr>
              <a:t>Mopra</a:t>
            </a:r>
            <a:r>
              <a:rPr lang="en-US" sz="2400" b="1" dirty="0" smtClean="0">
                <a:solidFill>
                  <a:srgbClr val="FFFFCC"/>
                </a:solidFill>
              </a:rPr>
              <a:t> 22m Antenna some 125 miles to its north to provide an immediate confirmation of any extraterrestrial signals.   The </a:t>
            </a:r>
            <a:r>
              <a:rPr lang="en-US" sz="2400" b="1" dirty="0" err="1" smtClean="0">
                <a:solidFill>
                  <a:srgbClr val="FFFFCC"/>
                </a:solidFill>
              </a:rPr>
              <a:t>Parkes</a:t>
            </a:r>
            <a:r>
              <a:rPr lang="en-US" sz="2400" b="1" dirty="0" smtClean="0">
                <a:solidFill>
                  <a:srgbClr val="FFFFCC"/>
                </a:solidFill>
              </a:rPr>
              <a:t> telescope is the largest radio telescope </a:t>
            </a:r>
            <a:r>
              <a:rPr lang="en-US" sz="2400" b="1" dirty="0" smtClean="0">
                <a:solidFill>
                  <a:srgbClr val="FFFFCC"/>
                </a:solidFill>
              </a:rPr>
              <a:t>in the </a:t>
            </a:r>
            <a:r>
              <a:rPr lang="en-US" sz="2400" b="1" dirty="0" smtClean="0">
                <a:solidFill>
                  <a:srgbClr val="FFFFCC"/>
                </a:solidFill>
              </a:rPr>
              <a:t>Southern Hemisphere so is the natural choice for making observations of those regions of the sky that are not visible with larger telescopes in the northern </a:t>
            </a:r>
            <a:r>
              <a:rPr lang="en-US" sz="2400" b="1" dirty="0" smtClean="0">
                <a:solidFill>
                  <a:srgbClr val="FFFFCC"/>
                </a:solidFill>
              </a:rPr>
              <a:t>hemisphere. Phoenix </a:t>
            </a:r>
            <a:r>
              <a:rPr lang="en-US" sz="2400" b="1" dirty="0" smtClean="0">
                <a:solidFill>
                  <a:srgbClr val="FFFFCC"/>
                </a:solidFill>
              </a:rPr>
              <a:t>is using a targeted search </a:t>
            </a:r>
            <a:r>
              <a:rPr lang="en-US" sz="2400" b="1" dirty="0" smtClean="0">
                <a:solidFill>
                  <a:srgbClr val="FFFFCC"/>
                </a:solidFill>
              </a:rPr>
              <a:t>strategy </a:t>
            </a:r>
            <a:r>
              <a:rPr lang="en-US" sz="2400" b="1" dirty="0" smtClean="0">
                <a:solidFill>
                  <a:srgbClr val="FFFFCC"/>
                </a:solidFill>
              </a:rPr>
              <a:t>so, rather than scanning the whole sky, monitors the positions of nearby, sun-like stars.  It is on planets in orbit around similar long lived, but </a:t>
            </a:r>
            <a:r>
              <a:rPr lang="en-US" sz="2400" b="1" dirty="0" smtClean="0">
                <a:solidFill>
                  <a:srgbClr val="FFFFCC"/>
                </a:solidFill>
              </a:rPr>
              <a:t>relatively </a:t>
            </a:r>
            <a:r>
              <a:rPr lang="en-US" sz="2400" b="1" dirty="0" smtClean="0">
                <a:solidFill>
                  <a:srgbClr val="FFFFCC"/>
                </a:solidFill>
              </a:rPr>
              <a:t>bright, stars such as our Sun that it is expected that other life forms would be most </a:t>
            </a:r>
            <a:endParaRPr lang="en-US" sz="2400" b="1" dirty="0" smtClean="0">
              <a:solidFill>
                <a:srgbClr val="FFFFCC"/>
              </a:solidFill>
            </a:endParaRPr>
          </a:p>
          <a:p>
            <a:pPr>
              <a:buNone/>
            </a:pPr>
            <a:r>
              <a:rPr lang="en-US" sz="2400" b="1" dirty="0" smtClean="0">
                <a:solidFill>
                  <a:srgbClr val="FFFFCC"/>
                </a:solidFill>
              </a:rPr>
              <a:t>	</a:t>
            </a:r>
            <a:r>
              <a:rPr lang="en-US" sz="2400" b="1" dirty="0" smtClean="0">
                <a:solidFill>
                  <a:srgbClr val="FFFFCC"/>
                </a:solidFill>
              </a:rPr>
              <a:t>		likely </a:t>
            </a:r>
            <a:r>
              <a:rPr lang="en-US" sz="2400" b="1" dirty="0" smtClean="0">
                <a:solidFill>
                  <a:srgbClr val="FFFFCC"/>
                </a:solidFill>
              </a:rPr>
              <a:t>expected to evolve.   Around 1000 stars within </a:t>
            </a:r>
            <a:r>
              <a:rPr lang="en-US" sz="2400" b="1" dirty="0" smtClean="0">
                <a:solidFill>
                  <a:srgbClr val="FFFFCC"/>
                </a:solidFill>
              </a:rPr>
              <a:t>		a </a:t>
            </a:r>
            <a:r>
              <a:rPr lang="en-US" sz="2400" b="1" dirty="0" smtClean="0">
                <a:solidFill>
                  <a:srgbClr val="FFFFCC"/>
                </a:solidFill>
              </a:rPr>
              <a:t>distance of 200 light-years have been selected for </a:t>
            </a:r>
            <a:r>
              <a:rPr lang="en-US" sz="2400" b="1" dirty="0" smtClean="0">
                <a:solidFill>
                  <a:srgbClr val="FFFFCC"/>
                </a:solidFill>
              </a:rPr>
              <a:t>		observation </a:t>
            </a:r>
            <a:r>
              <a:rPr lang="en-US" sz="2400" b="1" dirty="0" smtClean="0">
                <a:solidFill>
                  <a:srgbClr val="FFFFCC"/>
                </a:solidFill>
              </a:rPr>
              <a:t>by Project Phoenix.</a:t>
            </a:r>
          </a:p>
          <a:p>
            <a:pPr>
              <a:buNone/>
            </a:pPr>
            <a:endParaRPr lang="en-US" sz="2400" b="1" dirty="0" smtClean="0">
              <a:solidFill>
                <a:srgbClr val="FFFFCC"/>
              </a:solidFill>
            </a:endParaRPr>
          </a:p>
        </p:txBody>
      </p:sp>
      <p:pic>
        <p:nvPicPr>
          <p:cNvPr id="21506" name="Picture 2" descr="http://www.jb.man.ac.uk/research/seti/parkes.jpg"/>
          <p:cNvPicPr>
            <a:picLocks noChangeAspect="1" noChangeArrowheads="1"/>
          </p:cNvPicPr>
          <p:nvPr/>
        </p:nvPicPr>
        <p:blipFill>
          <a:blip r:embed="rId3" cstate="print"/>
          <a:srcRect/>
          <a:stretch>
            <a:fillRect/>
          </a:stretch>
        </p:blipFill>
        <p:spPr bwMode="auto">
          <a:xfrm>
            <a:off x="-469856" y="5029200"/>
            <a:ext cx="2736806" cy="1828800"/>
          </a:xfrm>
          <a:prstGeom prst="rect">
            <a:avLst/>
          </a:prstGeom>
          <a:noFill/>
        </p:spPr>
      </p:pic>
    </p:spTree>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TotalTime>
  <Words>584</Words>
  <Application>Microsoft Office PowerPoint</Application>
  <PresentationFormat>On-screen Show (4:3)</PresentationFormat>
  <Paragraphs>70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History of SETI</vt:lpstr>
      <vt:lpstr>The Mission of SETI</vt:lpstr>
      <vt:lpstr>In the beginning</vt:lpstr>
      <vt:lpstr>The Soviet Union and the USA</vt:lpstr>
      <vt:lpstr>The Search</vt:lpstr>
      <vt:lpstr>SETI and NASA</vt:lpstr>
      <vt:lpstr>What Now?</vt:lpstr>
      <vt:lpstr>Project Phoenix</vt:lpstr>
      <vt:lpstr>Project Phoenix Continued</vt:lpstr>
      <vt:lpstr>What Are We Listening For?</vt:lpstr>
      <vt:lpstr>ET Phone Home</vt:lpstr>
      <vt:lpstr>What’s Happening Now</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26</cp:revision>
  <dcterms:created xsi:type="dcterms:W3CDTF">2014-06-15T09:43:11Z</dcterms:created>
  <dcterms:modified xsi:type="dcterms:W3CDTF">2014-08-03T17:36:08Z</dcterms:modified>
</cp:coreProperties>
</file>